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0" r:id="rId5"/>
    <p:sldMasterId id="2147483744" r:id="rId6"/>
  </p:sldMasterIdLst>
  <p:notesMasterIdLst>
    <p:notesMasterId r:id="rId48"/>
  </p:notesMasterIdLst>
  <p:sldIdLst>
    <p:sldId id="306" r:id="rId7"/>
    <p:sldId id="320" r:id="rId8"/>
    <p:sldId id="345" r:id="rId9"/>
    <p:sldId id="342" r:id="rId10"/>
    <p:sldId id="340" r:id="rId11"/>
    <p:sldId id="341" r:id="rId12"/>
    <p:sldId id="343" r:id="rId13"/>
    <p:sldId id="325" r:id="rId14"/>
    <p:sldId id="327" r:id="rId15"/>
    <p:sldId id="328" r:id="rId16"/>
    <p:sldId id="329" r:id="rId17"/>
    <p:sldId id="346" r:id="rId18"/>
    <p:sldId id="347" r:id="rId19"/>
    <p:sldId id="321" r:id="rId20"/>
    <p:sldId id="322" r:id="rId21"/>
    <p:sldId id="323" r:id="rId22"/>
    <p:sldId id="324" r:id="rId23"/>
    <p:sldId id="332" r:id="rId24"/>
    <p:sldId id="344" r:id="rId25"/>
    <p:sldId id="330" r:id="rId26"/>
    <p:sldId id="331" r:id="rId27"/>
    <p:sldId id="333" r:id="rId28"/>
    <p:sldId id="354" r:id="rId29"/>
    <p:sldId id="355" r:id="rId30"/>
    <p:sldId id="356" r:id="rId31"/>
    <p:sldId id="357" r:id="rId32"/>
    <p:sldId id="358" r:id="rId33"/>
    <p:sldId id="359" r:id="rId34"/>
    <p:sldId id="360" r:id="rId35"/>
    <p:sldId id="361" r:id="rId36"/>
    <p:sldId id="349" r:id="rId37"/>
    <p:sldId id="348" r:id="rId38"/>
    <p:sldId id="350" r:id="rId39"/>
    <p:sldId id="353" r:id="rId40"/>
    <p:sldId id="352" r:id="rId41"/>
    <p:sldId id="351" r:id="rId42"/>
    <p:sldId id="334" r:id="rId43"/>
    <p:sldId id="335" r:id="rId44"/>
    <p:sldId id="336" r:id="rId45"/>
    <p:sldId id="338" r:id="rId46"/>
    <p:sldId id="339"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phy, Eli J CIV (USA)" initials="DEJC(" lastIdx="1" clrIdx="0">
    <p:extLst>
      <p:ext uri="{19B8F6BF-5375-455C-9EA6-DF929625EA0E}">
        <p15:presenceInfo xmlns:p15="http://schemas.microsoft.com/office/powerpoint/2012/main" userId="S-1-5-21-1801674531-2146617017-725345543-9858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110" d="100"/>
          <a:sy n="110" d="100"/>
        </p:scale>
        <p:origin x="1962" y="96"/>
      </p:cViewPr>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29:54.975"/>
    </inkml:context>
    <inkml:brush xml:id="br0">
      <inkml:brushProperty name="width" value="0.2" units="cm"/>
      <inkml:brushProperty name="height" value="0.2" units="cm"/>
      <inkml:brushProperty name="color" value="#FFFFFF"/>
    </inkml:brush>
  </inkml:definitions>
  <inkml:trace contextRef="#ctx0" brushRef="#br0">747 0 24575,'-161'17'0,"20"-7"0,74-4 0,-11 10 0,62-11 0,0-2 0,0 0 0,0 0 0,-17 0 0,-7-3 0,-64 11 0,100-10 0,-1-1 0,1 0 0,0 0 0,-1 0 0,1 0 0,-1-1 0,1 0 0,-8-2 0,11 3 0,0-1 0,1 1 0,-1 0 0,0-1 0,1 1 0,-1 0 0,1-1 0,-1 1 0,1 0 0,-1-1 0,1 1 0,-1-1 0,1 1 0,0-1 0,-1 1 0,1-1 0,-1 1 0,1-1 0,0 0 0,0 1 0,-1-1 0,1 1 0,0-1 0,0-1 0,0 1 0,0-1 0,1 1 0,-1 0 0,1-1 0,-1 1 0,1 0 0,-1 0 0,1-1 0,0 1 0,0 0 0,0 0 0,0 0 0,0 0 0,0 0 0,0 0 0,0 0 0,1-1 0,4-1-97,1-1-1,-1 1 1,1 0-1,-1 1 1,1 0-1,0 0 1,0 0-1,0 1 1,0 0-1,0 0 1,0 1-1,0 0 0,14 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30:04.682"/>
    </inkml:context>
    <inkml:brush xml:id="br0">
      <inkml:brushProperty name="width" value="0.2" units="cm"/>
      <inkml:brushProperty name="height" value="0.2" units="cm"/>
      <inkml:brushProperty name="color" value="#FFFFFF"/>
    </inkml:brush>
  </inkml:definitions>
  <inkml:trace contextRef="#ctx0" brushRef="#br0">1135 1 24575,'-21'0'0,"-1"1"0,1 1 0,-1 0 0,1 2 0,-40 12 0,45-12 0,-1 0 0,0-2 0,-19 2 0,-17 1 0,25-1 0,-51-2 0,52-2 0,1 1 0,-35 5 0,10 1 0,0-3 0,0-3 0,-52-4 0,0 1 0,-144 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30:14.119"/>
    </inkml:context>
    <inkml:brush xml:id="br0">
      <inkml:brushProperty name="width" value="0.2" units="cm"/>
      <inkml:brushProperty name="height" value="0.2" units="cm"/>
      <inkml:brushProperty name="color" value="#FFFFFF"/>
    </inkml:brush>
  </inkml:definitions>
  <inkml:trace contextRef="#ctx0" brushRef="#br0">784 1 24575,'-7'1'0,"1"1"0,-1 0 0,0 0 0,1 1 0,0-1 0,0 2 0,0-1 0,-6 5 0,-18 8 0,-3-3 0,0-2 0,0-1 0,-1-1 0,-44 5 0,8-7 0,-78-3 0,-114-4-1365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30:14.897"/>
    </inkml:context>
    <inkml:brush xml:id="br0">
      <inkml:brushProperty name="width" value="0.2" units="cm"/>
      <inkml:brushProperty name="height" value="0.2" units="cm"/>
      <inkml:brushProperty name="color" value="#FFFFFF"/>
    </inkml:brush>
  </inkml:definitions>
  <inkml:trace contextRef="#ctx0" brushRef="#br0">1 1 24575,'0'5'0,"0"5"0,0 3 0,0 3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30:18.097"/>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5:30:21.193"/>
    </inkml:context>
    <inkml:brush xml:id="br0">
      <inkml:brushProperty name="width" value="0.2" units="cm"/>
      <inkml:brushProperty name="height" value="0.2" units="cm"/>
      <inkml:brushProperty name="color" value="#FFFFFF"/>
    </inkml:brush>
  </inkml:definitions>
  <inkml:trace contextRef="#ctx0" brushRef="#br0">626 0 24575,'-625'0'-1365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A96881-452D-40E1-95B9-B5B468C9C6E5}" type="datetimeFigureOut">
              <a:rPr lang="en-US" smtClean="0"/>
              <a:t>8/7/2025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4B6030-336E-4172-AB98-FD0FA0F51EC0}" type="slidenum">
              <a:rPr lang="en-US" smtClean="0"/>
              <a:t>‹#›</a:t>
            </a:fld>
            <a:endParaRPr lang="en-US"/>
          </a:p>
        </p:txBody>
      </p:sp>
    </p:spTree>
    <p:extLst>
      <p:ext uri="{BB962C8B-B14F-4D97-AF65-F5344CB8AC3E}">
        <p14:creationId xmlns:p14="http://schemas.microsoft.com/office/powerpoint/2010/main" val="230011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a:xfrm>
            <a:off x="1298448" y="73152"/>
            <a:ext cx="7690104" cy="838200"/>
          </a:xfrm>
        </p:spPr>
        <p:txBody>
          <a:bodyPr/>
          <a:lstStyle/>
          <a:p>
            <a:r>
              <a:rPr lang="en-US" dirty="0"/>
              <a:t>Click to edit Master title style</a:t>
            </a:r>
          </a:p>
        </p:txBody>
      </p:sp>
    </p:spTree>
    <p:extLst>
      <p:ext uri="{BB962C8B-B14F-4D97-AF65-F5344CB8AC3E}">
        <p14:creationId xmlns:p14="http://schemas.microsoft.com/office/powerpoint/2010/main" val="40105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027102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4"/>
          <p:cNvSpPr>
            <a:spLocks noGrp="1" noChangeArrowheads="1"/>
          </p:cNvSpPr>
          <p:nvPr>
            <p:ph type="sldNum" sz="quarter" idx="4"/>
          </p:nvPr>
        </p:nvSpPr>
        <p:spPr bwMode="auto">
          <a:xfrm>
            <a:off x="8763000" y="6477000"/>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276592596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4"/>
          </p:nvPr>
        </p:nvSpPr>
        <p:spPr bwMode="auto">
          <a:xfrm>
            <a:off x="8763000" y="6477000"/>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130344094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4"/>
          </p:nvPr>
        </p:nvSpPr>
        <p:spPr bwMode="auto">
          <a:xfrm>
            <a:off x="8763000" y="6477000"/>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3131252620"/>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4"/>
          </p:nvPr>
        </p:nvSpPr>
        <p:spPr bwMode="auto">
          <a:xfrm>
            <a:off x="8763000" y="6477000"/>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274190237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4"/>
          </p:nvPr>
        </p:nvSpPr>
        <p:spPr bwMode="auto">
          <a:xfrm>
            <a:off x="8763000" y="6477000"/>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3479114822"/>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4"/>
          </p:nvPr>
        </p:nvSpPr>
        <p:spPr bwMode="auto">
          <a:xfrm>
            <a:off x="8763000" y="6529872"/>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3280766579"/>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629400" cy="800100"/>
          </a:xfrm>
        </p:spPr>
        <p:txBody>
          <a:bodyPr/>
          <a:lstStyle/>
          <a:p>
            <a:r>
              <a:rPr lang="en-US" dirty="0"/>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4"/>
          </p:nvPr>
        </p:nvSpPr>
        <p:spPr bwMode="auto">
          <a:xfrm>
            <a:off x="8763000" y="6529872"/>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3572697507"/>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629400" cy="800100"/>
          </a:xfrm>
        </p:spPr>
        <p:txBody>
          <a:body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4"/>
          </p:nvPr>
        </p:nvSpPr>
        <p:spPr bwMode="auto">
          <a:xfrm>
            <a:off x="8763000" y="6529872"/>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3167201216"/>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a:t>Click to edit Master title style</a:t>
            </a:r>
          </a:p>
        </p:txBody>
      </p:sp>
      <p:sp>
        <p:nvSpPr>
          <p:cNvPr id="3" name="Content Placeholder 2"/>
          <p:cNvSpPr>
            <a:spLocks noGrp="1"/>
          </p:cNvSpPr>
          <p:nvPr>
            <p:ph sz="half" idx="1"/>
          </p:nvPr>
        </p:nvSpPr>
        <p:spPr>
          <a:xfrm>
            <a:off x="414338" y="1371600"/>
            <a:ext cx="7815262"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4"/>
          </p:nvPr>
        </p:nvSpPr>
        <p:spPr bwMode="auto">
          <a:xfrm>
            <a:off x="8763000" y="6529872"/>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70705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D36DAD90-6203-4E71-A5B7-9CD5F341EDE2}" type="slidenum">
              <a:rPr lang="en-US" sz="1200" b="1">
                <a:solidFill>
                  <a:srgbClr val="05294B"/>
                </a:solidFill>
                <a:latin typeface="+mn-lt"/>
                <a:cs typeface="+mn-cs"/>
              </a:rPr>
              <a:pPr algn="ctr" fontAlgn="auto">
                <a:lnSpc>
                  <a:spcPct val="80000"/>
                </a:lnSpc>
                <a:spcBef>
                  <a:spcPct val="50000"/>
                </a:spcBef>
                <a:spcAft>
                  <a:spcPts val="0"/>
                </a:spcAft>
                <a:defRPr/>
              </a:pPr>
              <a:t>‹#›</a:t>
            </a:fld>
            <a:endParaRPr lang="en-US" sz="1200" b="1" dirty="0">
              <a:solidFill>
                <a:srgbClr val="05294B"/>
              </a:solidFill>
              <a:latin typeface="+mn-lt"/>
              <a:cs typeface="+mn-cs"/>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baseline="0">
                <a:latin typeface="+mn-lt"/>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baseline="0">
                <a:solidFill>
                  <a:schemeClr val="tx2"/>
                </a:solidFill>
                <a:latin typeface="+mn-lt"/>
                <a:cs typeface="Times New Roman" pitchFamily="18" charset="0"/>
              </a:defRPr>
            </a:lvl1pPr>
          </a:lstStyle>
          <a:p>
            <a:r>
              <a:rPr lang="en-US" dirty="0"/>
              <a:t>Click to edit Master subtitle style</a:t>
            </a:r>
          </a:p>
        </p:txBody>
      </p:sp>
      <p:sp>
        <p:nvSpPr>
          <p:cNvPr id="15" name="Line 9"/>
          <p:cNvSpPr>
            <a:spLocks noChangeShapeType="1"/>
          </p:cNvSpPr>
          <p:nvPr userDrawn="1"/>
        </p:nvSpPr>
        <p:spPr bwMode="auto">
          <a:xfrm>
            <a:off x="76200" y="982183"/>
            <a:ext cx="8978900" cy="0"/>
          </a:xfrm>
          <a:prstGeom prst="line">
            <a:avLst/>
          </a:prstGeom>
          <a:noFill/>
          <a:ln w="19050">
            <a:solidFill>
              <a:srgbClr val="05294B"/>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6" name="Line 10"/>
          <p:cNvSpPr>
            <a:spLocks noChangeShapeType="1"/>
          </p:cNvSpPr>
          <p:nvPr userDrawn="1"/>
        </p:nvSpPr>
        <p:spPr bwMode="auto">
          <a:xfrm>
            <a:off x="76200" y="1039813"/>
            <a:ext cx="8980488" cy="0"/>
          </a:xfrm>
          <a:prstGeom prst="line">
            <a:avLst/>
          </a:prstGeom>
          <a:noFill/>
          <a:ln w="19050">
            <a:solidFill>
              <a:srgbClr val="C19001"/>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9" name="Line 54"/>
          <p:cNvSpPr>
            <a:spLocks noChangeShapeType="1"/>
          </p:cNvSpPr>
          <p:nvPr userDrawn="1"/>
        </p:nvSpPr>
        <p:spPr bwMode="auto">
          <a:xfrm flipV="1">
            <a:off x="76198" y="6704026"/>
            <a:ext cx="8763001" cy="0"/>
          </a:xfrm>
          <a:prstGeom prst="line">
            <a:avLst/>
          </a:prstGeom>
          <a:noFill/>
          <a:ln w="19050">
            <a:solidFill>
              <a:srgbClr val="C19001"/>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1" name="Line 52"/>
          <p:cNvSpPr>
            <a:spLocks noChangeShapeType="1"/>
          </p:cNvSpPr>
          <p:nvPr userDrawn="1"/>
        </p:nvSpPr>
        <p:spPr bwMode="auto">
          <a:xfrm flipV="1">
            <a:off x="76200" y="6638922"/>
            <a:ext cx="8991600" cy="9528"/>
          </a:xfrm>
          <a:prstGeom prst="line">
            <a:avLst/>
          </a:prstGeom>
          <a:noFill/>
          <a:ln w="19050">
            <a:solidFill>
              <a:srgbClr val="05294B"/>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pic>
        <p:nvPicPr>
          <p:cNvPr id="12" name="Picture 11"/>
          <p:cNvPicPr>
            <a:picLocks noChangeAspect="1"/>
          </p:cNvPicPr>
          <p:nvPr userDrawn="1"/>
        </p:nvPicPr>
        <p:blipFill>
          <a:blip r:embed="rId2"/>
          <a:stretch>
            <a:fillRect/>
          </a:stretch>
        </p:blipFill>
        <p:spPr>
          <a:xfrm>
            <a:off x="327957" y="61395"/>
            <a:ext cx="985982" cy="861426"/>
          </a:xfrm>
          <a:prstGeom prst="rect">
            <a:avLst/>
          </a:prstGeom>
        </p:spPr>
      </p:pic>
    </p:spTree>
    <p:extLst>
      <p:ext uri="{BB962C8B-B14F-4D97-AF65-F5344CB8AC3E}">
        <p14:creationId xmlns:p14="http://schemas.microsoft.com/office/powerpoint/2010/main" val="3820326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9930C4-1F1E-413B-B2B7-4CBBD6989884}" type="slidenum">
              <a:rPr lang="en-US" smtClean="0"/>
              <a:pPr>
                <a:defRPr/>
              </a:pPr>
              <a:t>‹#›</a:t>
            </a:fld>
            <a:endParaRPr lang="en-US" dirty="0"/>
          </a:p>
        </p:txBody>
      </p:sp>
    </p:spTree>
    <p:extLst>
      <p:ext uri="{BB962C8B-B14F-4D97-AF65-F5344CB8AC3E}">
        <p14:creationId xmlns:p14="http://schemas.microsoft.com/office/powerpoint/2010/main" val="2300353665"/>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14338" y="1371600"/>
            <a:ext cx="7815262"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4"/>
          <p:cNvSpPr>
            <a:spLocks noGrp="1" noChangeArrowheads="1"/>
          </p:cNvSpPr>
          <p:nvPr>
            <p:ph type="sldNum" sz="quarter" idx="10"/>
          </p:nvPr>
        </p:nvSpPr>
        <p:spPr>
          <a:xfrm>
            <a:off x="8763000" y="6477000"/>
            <a:ext cx="381000" cy="304800"/>
          </a:xfrm>
        </p:spPr>
        <p:txBody>
          <a:bodyPr/>
          <a:lstStyle>
            <a:lvl1pPr>
              <a:defRPr>
                <a:latin typeface="Arial" charset="0"/>
                <a:cs typeface="Arial" charset="0"/>
              </a:defRPr>
            </a:lvl1pPr>
          </a:lstStyle>
          <a:p>
            <a:pPr>
              <a:defRPr/>
            </a:pPr>
            <a:fld id="{D89E5410-880E-47D6-A09B-FDF7603DB0B6}" type="slidenum">
              <a:rPr lang="en-US"/>
              <a:pPr>
                <a:defRPr/>
              </a:pPr>
              <a:t>‹#›</a:t>
            </a:fld>
            <a:endParaRPr lang="en-US" dirty="0"/>
          </a:p>
        </p:txBody>
      </p:sp>
      <p:grpSp>
        <p:nvGrpSpPr>
          <p:cNvPr id="6" name="Group 5"/>
          <p:cNvGrpSpPr/>
          <p:nvPr userDrawn="1"/>
        </p:nvGrpSpPr>
        <p:grpSpPr>
          <a:xfrm>
            <a:off x="0" y="6592888"/>
            <a:ext cx="9144000" cy="265112"/>
            <a:chOff x="0" y="6592888"/>
            <a:chExt cx="9144000" cy="265112"/>
          </a:xfrm>
        </p:grpSpPr>
        <p:sp>
          <p:nvSpPr>
            <p:cNvPr id="7" name="Rectangle 61"/>
            <p:cNvSpPr>
              <a:spLocks noChangeArrowheads="1"/>
            </p:cNvSpPr>
            <p:nvPr userDrawn="1"/>
          </p:nvSpPr>
          <p:spPr bwMode="auto">
            <a:xfrm>
              <a:off x="0" y="6705600"/>
              <a:ext cx="9144000" cy="76200"/>
            </a:xfrm>
            <a:prstGeom prst="rect">
              <a:avLst/>
            </a:prstGeom>
            <a:solidFill>
              <a:srgbClr val="000066"/>
            </a:solidFill>
            <a:ln w="19050" algn="ctr">
              <a:noFill/>
              <a:miter lim="800000"/>
              <a:headEnd/>
              <a:tailEnd/>
            </a:ln>
            <a:effectLst/>
          </p:spPr>
          <p:txBody>
            <a:bodyPr wrap="none" anchor="ctr"/>
            <a:lstStyle/>
            <a:p>
              <a:pPr eaLnBrk="0" hangingPunct="0">
                <a:defRPr/>
              </a:pPr>
              <a:endParaRPr lang="en-US">
                <a:latin typeface="Arial" charset="0"/>
              </a:endParaRPr>
            </a:p>
          </p:txBody>
        </p:sp>
        <p:sp>
          <p:nvSpPr>
            <p:cNvPr id="8" name="Text Box 73"/>
            <p:cNvSpPr txBox="1">
              <a:spLocks noChangeArrowheads="1"/>
            </p:cNvSpPr>
            <p:nvPr userDrawn="1"/>
          </p:nvSpPr>
          <p:spPr bwMode="auto">
            <a:xfrm>
              <a:off x="381000" y="6608763"/>
              <a:ext cx="2533650" cy="249237"/>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Navy Reserve</a:t>
              </a:r>
            </a:p>
          </p:txBody>
        </p:sp>
        <p:sp>
          <p:nvSpPr>
            <p:cNvPr id="9" name="Text Box 74"/>
            <p:cNvSpPr txBox="1">
              <a:spLocks noChangeArrowheads="1"/>
            </p:cNvSpPr>
            <p:nvPr userDrawn="1"/>
          </p:nvSpPr>
          <p:spPr bwMode="auto">
            <a:xfrm>
              <a:off x="5440363" y="6592888"/>
              <a:ext cx="3154362" cy="265112"/>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Ready Now.  Anytime,  Anywhere.</a:t>
              </a:r>
            </a:p>
          </p:txBody>
        </p:sp>
      </p:gr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47157606"/>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2BD91C62-9108-4CD8-9FB5-FF1D6AFB980D}" type="slidenum">
              <a:rPr lang="en-US" smtClean="0"/>
              <a:pPr>
                <a:defRPr/>
              </a:pPr>
              <a:t>‹#›</a:t>
            </a:fld>
            <a:endParaRPr lang="en-US"/>
          </a:p>
        </p:txBody>
      </p:sp>
    </p:spTree>
    <p:extLst>
      <p:ext uri="{BB962C8B-B14F-4D97-AF65-F5344CB8AC3E}">
        <p14:creationId xmlns:p14="http://schemas.microsoft.com/office/powerpoint/2010/main" val="2435958750"/>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14338" y="1371600"/>
            <a:ext cx="7815262"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4"/>
          <p:cNvSpPr>
            <a:spLocks noGrp="1" noChangeArrowheads="1"/>
          </p:cNvSpPr>
          <p:nvPr>
            <p:ph type="sldNum" sz="quarter" idx="10"/>
          </p:nvPr>
        </p:nvSpPr>
        <p:spPr>
          <a:xfrm>
            <a:off x="8763000" y="6477000"/>
            <a:ext cx="381000" cy="304800"/>
          </a:xfrm>
        </p:spPr>
        <p:txBody>
          <a:bodyPr/>
          <a:lstStyle>
            <a:lvl1pPr>
              <a:defRPr>
                <a:latin typeface="Arial" charset="0"/>
                <a:cs typeface="Arial" charset="0"/>
              </a:defRPr>
            </a:lvl1pPr>
          </a:lstStyle>
          <a:p>
            <a:pPr>
              <a:defRPr/>
            </a:pPr>
            <a:fld id="{D89E5410-880E-47D6-A09B-FDF7603DB0B6}" type="slidenum">
              <a:rPr lang="en-US"/>
              <a:pPr>
                <a:defRPr/>
              </a:pPr>
              <a:t>‹#›</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7535574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p>
            <a:pPr>
              <a:defRPr/>
            </a:pPr>
            <a:endParaRPr lang="en-US">
              <a:solidFill>
                <a:prstClr val="black"/>
              </a:solidFill>
              <a:latin typeface="Times New Roman" pitchFamily="18" charset="0"/>
              <a:cs typeface="+mn-cs"/>
            </a:endParaRPr>
          </a:p>
        </p:txBody>
      </p:sp>
      <p:sp>
        <p:nvSpPr>
          <p:cNvPr id="4" name="Footer Placeholder 3"/>
          <p:cNvSpPr>
            <a:spLocks noGrp="1"/>
          </p:cNvSpPr>
          <p:nvPr>
            <p:ph type="ftr" sz="quarter" idx="11"/>
          </p:nvPr>
        </p:nvSpPr>
        <p:spPr/>
        <p:txBody>
          <a:bodyPr/>
          <a:lstStyle/>
          <a:p>
            <a:pPr>
              <a:defRPr/>
            </a:pPr>
            <a:endParaRPr lang="en-US">
              <a:solidFill>
                <a:prstClr val="black"/>
              </a:solidFill>
              <a:latin typeface="Times New Roman" pitchFamily="18" charset="0"/>
              <a:cs typeface="+mn-cs"/>
            </a:endParaRPr>
          </a:p>
        </p:txBody>
      </p:sp>
      <p:sp>
        <p:nvSpPr>
          <p:cNvPr id="5" name="Slide Number Placeholder 4"/>
          <p:cNvSpPr>
            <a:spLocks noGrp="1"/>
          </p:cNvSpPr>
          <p:nvPr>
            <p:ph type="sldNum" sz="quarter" idx="12"/>
          </p:nvPr>
        </p:nvSpPr>
        <p:spPr/>
        <p:txBody>
          <a:bodyPr/>
          <a:lstStyle/>
          <a:p>
            <a:pPr>
              <a:defRPr/>
            </a:pPr>
            <a:fld id="{F89930C4-1F1E-413B-B2B7-4CBBD6989884}" type="slidenum">
              <a:rPr lang="en-US" smtClean="0">
                <a:solidFill>
                  <a:prstClr val="black"/>
                </a:solidFill>
                <a:latin typeface="Times New Roman" pitchFamily="18" charset="0"/>
                <a:cs typeface="+mn-cs"/>
              </a:rPr>
              <a:pPr>
                <a:defRPr/>
              </a:pPr>
              <a:t>‹#›</a:t>
            </a:fld>
            <a:endParaRPr lang="en-US" dirty="0">
              <a:solidFill>
                <a:prstClr val="black"/>
              </a:solidFill>
              <a:latin typeface="Times New Roman" pitchFamily="18" charset="0"/>
              <a:cs typeface="+mn-cs"/>
            </a:endParaRPr>
          </a:p>
        </p:txBody>
      </p:sp>
    </p:spTree>
    <p:extLst>
      <p:ext uri="{BB962C8B-B14F-4D97-AF65-F5344CB8AC3E}">
        <p14:creationId xmlns:p14="http://schemas.microsoft.com/office/powerpoint/2010/main" val="3805771954"/>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a:t>Click to edit Master title style</a:t>
            </a:r>
          </a:p>
        </p:txBody>
      </p:sp>
      <p:sp>
        <p:nvSpPr>
          <p:cNvPr id="3" name="Content Placeholder 2"/>
          <p:cNvSpPr>
            <a:spLocks noGrp="1"/>
          </p:cNvSpPr>
          <p:nvPr>
            <p:ph sz="half" idx="1"/>
          </p:nvPr>
        </p:nvSpPr>
        <p:spPr>
          <a:xfrm>
            <a:off x="414338" y="1371600"/>
            <a:ext cx="7815262"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1382938"/>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a:t>Click to edit Master title style</a:t>
            </a:r>
          </a:p>
        </p:txBody>
      </p:sp>
      <p:sp>
        <p:nvSpPr>
          <p:cNvPr id="3" name="Content Placeholder 2"/>
          <p:cNvSpPr>
            <a:spLocks noGrp="1"/>
          </p:cNvSpPr>
          <p:nvPr>
            <p:ph sz="half" idx="1"/>
          </p:nvPr>
        </p:nvSpPr>
        <p:spPr>
          <a:xfrm>
            <a:off x="414338" y="1371600"/>
            <a:ext cx="7815262"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88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Quad">
    <p:spTree>
      <p:nvGrpSpPr>
        <p:cNvPr id="1" name=""/>
        <p:cNvGrpSpPr/>
        <p:nvPr/>
      </p:nvGrpSpPr>
      <p:grpSpPr>
        <a:xfrm>
          <a:off x="0" y="0"/>
          <a:ext cx="0" cy="0"/>
          <a:chOff x="0" y="0"/>
          <a:chExt cx="0" cy="0"/>
        </a:xfrm>
      </p:grpSpPr>
      <p:sp>
        <p:nvSpPr>
          <p:cNvPr id="27" name="TextBox 26"/>
          <p:cNvSpPr txBox="1"/>
          <p:nvPr userDrawn="1"/>
        </p:nvSpPr>
        <p:spPr>
          <a:xfrm>
            <a:off x="714361" y="781952"/>
            <a:ext cx="3149210" cy="248209"/>
          </a:xfrm>
          <a:prstGeom prst="rect">
            <a:avLst/>
          </a:prstGeom>
          <a:noFill/>
        </p:spPr>
        <p:txBody>
          <a:bodyPr wrap="square" rtlCol="0">
            <a:spAutoFit/>
          </a:bodyPr>
          <a:lstStyle/>
          <a:p>
            <a:pPr algn="ctr"/>
            <a:r>
              <a:rPr lang="en-US" sz="1013" b="1" u="sng" dirty="0">
                <a:solidFill>
                  <a:schemeClr val="tx1"/>
                </a:solidFill>
                <a:latin typeface="Arial" panose="020B0604020202020204" pitchFamily="34" charset="0"/>
                <a:cs typeface="Arial" panose="020B0604020202020204" pitchFamily="34" charset="0"/>
              </a:rPr>
              <a:t>Nature</a:t>
            </a:r>
            <a:r>
              <a:rPr lang="en-US" sz="1013" b="1" u="sng" baseline="0" dirty="0">
                <a:solidFill>
                  <a:schemeClr val="tx1"/>
                </a:solidFill>
                <a:latin typeface="Arial" panose="020B0604020202020204" pitchFamily="34" charset="0"/>
                <a:cs typeface="Arial" panose="020B0604020202020204" pitchFamily="34" charset="0"/>
              </a:rPr>
              <a:t> of Brief</a:t>
            </a:r>
            <a:endParaRPr lang="en-US" sz="1013" b="1" u="sng"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1406768" y="152400"/>
            <a:ext cx="6324600" cy="457200"/>
          </a:xfrm>
        </p:spPr>
        <p:txBody>
          <a:bodyPr>
            <a:noAutofit/>
          </a:bodyPr>
          <a:lstStyle>
            <a:lvl1pPr>
              <a:defRPr sz="1800" b="1" i="0" baseline="0">
                <a:solidFill>
                  <a:srgbClr val="235399"/>
                </a:solidFill>
                <a:latin typeface="Rockwell" panose="02060603020205020403" pitchFamily="18" charset="0"/>
              </a:defRPr>
            </a:lvl1pPr>
          </a:lstStyle>
          <a:p>
            <a:r>
              <a:rPr lang="en-US" dirty="0"/>
              <a:t>Code</a:t>
            </a:r>
          </a:p>
        </p:txBody>
      </p:sp>
      <p:cxnSp>
        <p:nvCxnSpPr>
          <p:cNvPr id="10" name="Straight Connector 9"/>
          <p:cNvCxnSpPr/>
          <p:nvPr userDrawn="1"/>
        </p:nvCxnSpPr>
        <p:spPr>
          <a:xfrm flipV="1">
            <a:off x="4572000" y="685807"/>
            <a:ext cx="0" cy="6172199"/>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3805237"/>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640984" y="1140069"/>
            <a:ext cx="4416575" cy="2573338"/>
          </a:xfrm>
        </p:spPr>
        <p:txBody>
          <a:bodyPr/>
          <a:lstStyle>
            <a:lvl1pPr marL="99118" indent="-99118">
              <a:defRPr sz="900" b="1">
                <a:solidFill>
                  <a:schemeClr val="tx1"/>
                </a:solidFill>
                <a:latin typeface="Arial" panose="020B0604020202020204" pitchFamily="34" charset="0"/>
                <a:cs typeface="Arial" panose="020B0604020202020204" pitchFamily="34" charset="0"/>
              </a:defRPr>
            </a:lvl1pPr>
            <a:lvl2pPr marL="385754" indent="-128585">
              <a:defRPr sz="900" b="1">
                <a:solidFill>
                  <a:schemeClr val="tx1"/>
                </a:solidFill>
                <a:latin typeface="Arial" panose="020B0604020202020204" pitchFamily="34" charset="0"/>
                <a:cs typeface="Arial" panose="020B0604020202020204" pitchFamily="34" charset="0"/>
              </a:defRPr>
            </a:lvl2pPr>
            <a:lvl3pPr>
              <a:defRPr sz="788" b="1">
                <a:solidFill>
                  <a:schemeClr val="tx1"/>
                </a:solidFill>
                <a:latin typeface="Arial" panose="020B0604020202020204" pitchFamily="34" charset="0"/>
                <a:cs typeface="Arial" panose="020B0604020202020204" pitchFamily="34" charset="0"/>
              </a:defRPr>
            </a:lvl3pPr>
            <a:lvl4pPr>
              <a:defRPr sz="788" b="1">
                <a:solidFill>
                  <a:schemeClr val="tx1"/>
                </a:solidFill>
                <a:latin typeface="Arial" panose="020B0604020202020204" pitchFamily="34" charset="0"/>
                <a:cs typeface="Arial" panose="020B0604020202020204" pitchFamily="34" charset="0"/>
              </a:defRPr>
            </a:lvl4pPr>
            <a:lvl5pPr>
              <a:defRPr sz="788" b="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1"/>
          </p:nvPr>
        </p:nvSpPr>
        <p:spPr>
          <a:xfrm>
            <a:off x="4633147" y="4235505"/>
            <a:ext cx="4432238" cy="2573338"/>
          </a:xfrm>
        </p:spPr>
        <p:txBody>
          <a:bodyPr/>
          <a:lstStyle>
            <a:lvl1pPr marL="99118" indent="-99118">
              <a:defRPr sz="900" b="1">
                <a:solidFill>
                  <a:schemeClr val="tx1"/>
                </a:solidFill>
                <a:latin typeface="Arial" panose="020B0604020202020204" pitchFamily="34" charset="0"/>
                <a:cs typeface="Arial" panose="020B0604020202020204" pitchFamily="34" charset="0"/>
              </a:defRPr>
            </a:lvl1pPr>
            <a:lvl2pPr marL="385754" indent="-128585">
              <a:defRPr sz="900" b="1">
                <a:solidFill>
                  <a:schemeClr val="tx1"/>
                </a:solidFill>
                <a:latin typeface="Arial" panose="020B0604020202020204" pitchFamily="34" charset="0"/>
                <a:cs typeface="Arial" panose="020B0604020202020204" pitchFamily="34" charset="0"/>
              </a:defRPr>
            </a:lvl2pPr>
            <a:lvl3pPr>
              <a:defRPr sz="788" b="1">
                <a:solidFill>
                  <a:schemeClr val="tx1"/>
                </a:solidFill>
                <a:latin typeface="Arial" panose="020B0604020202020204" pitchFamily="34" charset="0"/>
                <a:cs typeface="Arial" panose="020B0604020202020204" pitchFamily="34" charset="0"/>
              </a:defRPr>
            </a:lvl3pPr>
            <a:lvl4pPr>
              <a:defRPr sz="788" b="1">
                <a:solidFill>
                  <a:schemeClr val="tx1"/>
                </a:solidFill>
                <a:latin typeface="Arial" panose="020B0604020202020204" pitchFamily="34" charset="0"/>
                <a:cs typeface="Arial" panose="020B0604020202020204" pitchFamily="34" charset="0"/>
              </a:defRPr>
            </a:lvl4pPr>
            <a:lvl5pPr>
              <a:defRPr sz="788" b="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p:cNvSpPr>
            <a:spLocks noGrp="1"/>
          </p:cNvSpPr>
          <p:nvPr>
            <p:ph type="body" sz="quarter" idx="12"/>
          </p:nvPr>
        </p:nvSpPr>
        <p:spPr>
          <a:xfrm>
            <a:off x="63562" y="4235505"/>
            <a:ext cx="4432238" cy="2573338"/>
          </a:xfrm>
        </p:spPr>
        <p:txBody>
          <a:bodyPr/>
          <a:lstStyle>
            <a:lvl1pPr marL="99118" indent="-99118">
              <a:defRPr sz="900" b="1">
                <a:solidFill>
                  <a:schemeClr val="tx1"/>
                </a:solidFill>
                <a:latin typeface="Arial" panose="020B0604020202020204" pitchFamily="34" charset="0"/>
                <a:cs typeface="Arial" panose="020B0604020202020204" pitchFamily="34" charset="0"/>
              </a:defRPr>
            </a:lvl1pPr>
            <a:lvl2pPr marL="385754" indent="-128585">
              <a:defRPr sz="900" b="1">
                <a:solidFill>
                  <a:schemeClr val="tx1"/>
                </a:solidFill>
                <a:latin typeface="Arial" panose="020B0604020202020204" pitchFamily="34" charset="0"/>
                <a:cs typeface="Arial" panose="020B0604020202020204" pitchFamily="34" charset="0"/>
              </a:defRPr>
            </a:lvl2pPr>
            <a:lvl3pPr>
              <a:defRPr sz="788" b="1">
                <a:solidFill>
                  <a:schemeClr val="tx1"/>
                </a:solidFill>
                <a:latin typeface="Arial" panose="020B0604020202020204" pitchFamily="34" charset="0"/>
                <a:cs typeface="Arial" panose="020B0604020202020204" pitchFamily="34" charset="0"/>
              </a:defRPr>
            </a:lvl3pPr>
            <a:lvl4pPr>
              <a:defRPr sz="788" b="1">
                <a:solidFill>
                  <a:schemeClr val="tx1"/>
                </a:solidFill>
                <a:latin typeface="Arial" panose="020B0604020202020204" pitchFamily="34" charset="0"/>
                <a:cs typeface="Arial" panose="020B0604020202020204" pitchFamily="34" charset="0"/>
              </a:defRPr>
            </a:lvl4pPr>
            <a:lvl5pPr>
              <a:defRPr sz="788" b="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3"/>
          </p:nvPr>
        </p:nvSpPr>
        <p:spPr>
          <a:xfrm>
            <a:off x="72847" y="1140069"/>
            <a:ext cx="4432238" cy="2573338"/>
          </a:xfrm>
        </p:spPr>
        <p:txBody>
          <a:bodyPr/>
          <a:lstStyle>
            <a:lvl1pPr marL="99118" indent="-99118">
              <a:defRPr sz="900" b="1">
                <a:solidFill>
                  <a:schemeClr val="tx1"/>
                </a:solidFill>
                <a:latin typeface="Arial" panose="020B0604020202020204" pitchFamily="34" charset="0"/>
                <a:cs typeface="Arial" panose="020B0604020202020204" pitchFamily="34" charset="0"/>
              </a:defRPr>
            </a:lvl1pPr>
            <a:lvl2pPr marL="385754" indent="-128585">
              <a:defRPr sz="900" b="1">
                <a:solidFill>
                  <a:schemeClr val="tx1"/>
                </a:solidFill>
                <a:latin typeface="Arial" panose="020B0604020202020204" pitchFamily="34" charset="0"/>
                <a:cs typeface="Arial" panose="020B0604020202020204" pitchFamily="34" charset="0"/>
              </a:defRPr>
            </a:lvl2pPr>
            <a:lvl3pPr>
              <a:defRPr sz="788" b="1">
                <a:solidFill>
                  <a:schemeClr val="tx1"/>
                </a:solidFill>
                <a:latin typeface="Arial" panose="020B0604020202020204" pitchFamily="34" charset="0"/>
                <a:cs typeface="Arial" panose="020B0604020202020204" pitchFamily="34" charset="0"/>
              </a:defRPr>
            </a:lvl3pPr>
            <a:lvl4pPr>
              <a:defRPr sz="788" b="1">
                <a:solidFill>
                  <a:schemeClr val="tx1"/>
                </a:solidFill>
                <a:latin typeface="Arial" panose="020B0604020202020204" pitchFamily="34" charset="0"/>
                <a:cs typeface="Arial" panose="020B0604020202020204" pitchFamily="34" charset="0"/>
              </a:defRPr>
            </a:lvl4pPr>
            <a:lvl5pPr>
              <a:defRPr sz="788" b="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p:cNvSpPr>
            <a:spLocks noGrp="1"/>
          </p:cNvSpPr>
          <p:nvPr>
            <p:ph type="body" sz="quarter" idx="16" hasCustomPrompt="1"/>
          </p:nvPr>
        </p:nvSpPr>
        <p:spPr>
          <a:xfrm>
            <a:off x="371266" y="3889868"/>
            <a:ext cx="3835400" cy="155877"/>
          </a:xfrm>
        </p:spPr>
        <p:txBody>
          <a:bodyPr wrap="square" lIns="0" tIns="0" rIns="0" bIns="0">
            <a:spAutoFit/>
          </a:bodyPr>
          <a:lstStyle>
            <a:lvl1pPr marL="0" indent="0" algn="ctr">
              <a:buNone/>
              <a:defRPr lang="en-US" sz="1013" b="1" u="sng" dirty="0">
                <a:solidFill>
                  <a:srgbClr val="000099"/>
                </a:solidFill>
                <a:latin typeface="Arial" panose="020B0604020202020204" pitchFamily="34" charset="0"/>
                <a:cs typeface="Arial" panose="020B0604020202020204" pitchFamily="34" charset="0"/>
              </a:defRPr>
            </a:lvl1pPr>
          </a:lstStyle>
          <a:p>
            <a:pPr marL="0" lvl="0" algn="ctr">
              <a:buFont typeface="Arial" pitchFamily="34" charset="0"/>
            </a:pPr>
            <a:r>
              <a:rPr lang="en-US" dirty="0"/>
              <a:t>(Your Heading)</a:t>
            </a:r>
          </a:p>
        </p:txBody>
      </p:sp>
      <p:sp>
        <p:nvSpPr>
          <p:cNvPr id="32" name="Text Placeholder 31"/>
          <p:cNvSpPr>
            <a:spLocks noGrp="1"/>
          </p:cNvSpPr>
          <p:nvPr>
            <p:ph type="body" sz="quarter" idx="17"/>
          </p:nvPr>
        </p:nvSpPr>
        <p:spPr>
          <a:xfrm>
            <a:off x="3666656" y="2276850"/>
            <a:ext cx="393825" cy="362088"/>
          </a:xfrm>
        </p:spPr>
        <p:txBody>
          <a:bodyPr>
            <a:normAutofit/>
          </a:bodyPr>
          <a:lstStyle>
            <a:lvl1pPr marL="0" indent="0" algn="ctr">
              <a:buFontTx/>
              <a:buNone/>
              <a:defRPr sz="1013" b="1">
                <a:solidFill>
                  <a:srgbClr val="000099"/>
                </a:solidFill>
                <a:latin typeface="Arial" panose="020B0604020202020204" pitchFamily="34" charset="0"/>
                <a:cs typeface="Arial" panose="020B0604020202020204" pitchFamily="34" charset="0"/>
              </a:defRPr>
            </a:lvl1pPr>
            <a:lvl5pPr marL="1028675" indent="0" algn="ctr">
              <a:buNone/>
              <a:defRPr sz="1013" b="1">
                <a:solidFill>
                  <a:srgbClr val="000099"/>
                </a:solidFill>
                <a:latin typeface="Arial" panose="020B0604020202020204" pitchFamily="34" charset="0"/>
                <a:cs typeface="Arial" panose="020B0604020202020204" pitchFamily="34" charset="0"/>
              </a:defRPr>
            </a:lvl5pPr>
          </a:lstStyle>
          <a:p>
            <a:pPr lvl="0"/>
            <a:endParaRPr lang="en-US" dirty="0"/>
          </a:p>
        </p:txBody>
      </p:sp>
      <p:sp>
        <p:nvSpPr>
          <p:cNvPr id="33" name="TextBox 32"/>
          <p:cNvSpPr txBox="1"/>
          <p:nvPr userDrawn="1"/>
        </p:nvSpPr>
        <p:spPr>
          <a:xfrm>
            <a:off x="5568928" y="770739"/>
            <a:ext cx="947695" cy="248209"/>
          </a:xfrm>
          <a:prstGeom prst="rect">
            <a:avLst/>
          </a:prstGeom>
          <a:noFill/>
        </p:spPr>
        <p:txBody>
          <a:bodyPr wrap="none" rtlCol="0">
            <a:spAutoFit/>
          </a:bodyPr>
          <a:lstStyle/>
          <a:p>
            <a:r>
              <a:rPr lang="en-US" sz="1013" b="1" u="sng" dirty="0">
                <a:solidFill>
                  <a:schemeClr val="tx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3598997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flipV="1">
            <a:off x="4572000" y="685807"/>
            <a:ext cx="0" cy="6172199"/>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hasCustomPrompt="1"/>
          </p:nvPr>
        </p:nvSpPr>
        <p:spPr>
          <a:xfrm>
            <a:off x="1406768" y="152400"/>
            <a:ext cx="6324600" cy="457200"/>
          </a:xfrm>
        </p:spPr>
        <p:txBody>
          <a:bodyPr>
            <a:noAutofit/>
          </a:bodyPr>
          <a:lstStyle>
            <a:lvl1pPr>
              <a:defRPr sz="1800" b="1" i="0" baseline="0">
                <a:solidFill>
                  <a:srgbClr val="235399"/>
                </a:solidFill>
                <a:latin typeface="Rockwell" panose="02060603020205020403" pitchFamily="18" charset="0"/>
              </a:defRPr>
            </a:lvl1pPr>
          </a:lstStyle>
          <a:p>
            <a:r>
              <a:rPr lang="en-US" dirty="0"/>
              <a:t>Code</a:t>
            </a:r>
          </a:p>
        </p:txBody>
      </p:sp>
    </p:spTree>
    <p:extLst>
      <p:ext uri="{BB962C8B-B14F-4D97-AF65-F5344CB8AC3E}">
        <p14:creationId xmlns:p14="http://schemas.microsoft.com/office/powerpoint/2010/main" val="95734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7_RCC_Task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6768" y="152400"/>
            <a:ext cx="6324600" cy="457200"/>
          </a:xfrm>
        </p:spPr>
        <p:txBody>
          <a:bodyPr>
            <a:noAutofit/>
          </a:bodyPr>
          <a:lstStyle>
            <a:lvl1pPr>
              <a:defRPr sz="1800" b="1" i="0" baseline="0">
                <a:solidFill>
                  <a:srgbClr val="235399"/>
                </a:solidFill>
                <a:latin typeface="Rockwell" panose="02060603020205020403" pitchFamily="18" charset="0"/>
              </a:defRPr>
            </a:lvl1pPr>
          </a:lstStyle>
          <a:p>
            <a:r>
              <a:rPr lang="en-US" dirty="0"/>
              <a:t>Title</a:t>
            </a:r>
          </a:p>
        </p:txBody>
      </p:sp>
    </p:spTree>
    <p:extLst>
      <p:ext uri="{BB962C8B-B14F-4D97-AF65-F5344CB8AC3E}">
        <p14:creationId xmlns:p14="http://schemas.microsoft.com/office/powerpoint/2010/main" val="135237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6152"/>
            <a:ext cx="8833104" cy="5266944"/>
          </a:xfrm>
        </p:spPr>
        <p:txBody>
          <a:bodyPr/>
          <a:lstStyle>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298448" y="73152"/>
            <a:ext cx="7690104" cy="841248"/>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12012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D59469-ADD3-384E-A448-37977C73F48E}" type="slidenum">
              <a:rPr lang="en-US" smtClean="0"/>
              <a:t>‹#›</a:t>
            </a:fld>
            <a:endParaRPr lang="en-US" dirty="0"/>
          </a:p>
        </p:txBody>
      </p:sp>
    </p:spTree>
    <p:extLst>
      <p:ext uri="{BB962C8B-B14F-4D97-AF65-F5344CB8AC3E}">
        <p14:creationId xmlns:p14="http://schemas.microsoft.com/office/powerpoint/2010/main" val="154402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6768" y="152400"/>
            <a:ext cx="6324600" cy="457200"/>
          </a:xfrm>
        </p:spPr>
        <p:txBody>
          <a:bodyPr>
            <a:noAutofit/>
          </a:bodyPr>
          <a:lstStyle>
            <a:lvl1pPr>
              <a:defRPr sz="1800" b="1" i="0" baseline="0">
                <a:solidFill>
                  <a:srgbClr val="235399"/>
                </a:solidFill>
                <a:latin typeface="Rockwell" panose="02060603020205020403" pitchFamily="18" charset="0"/>
              </a:defRPr>
            </a:lvl1pPr>
          </a:lstStyle>
          <a:p>
            <a:r>
              <a:rPr lang="en-US" dirty="0"/>
              <a:t>Title</a:t>
            </a:r>
          </a:p>
        </p:txBody>
      </p:sp>
    </p:spTree>
    <p:extLst>
      <p:ext uri="{BB962C8B-B14F-4D97-AF65-F5344CB8AC3E}">
        <p14:creationId xmlns:p14="http://schemas.microsoft.com/office/powerpoint/2010/main" val="818560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2734923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359946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310012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3294208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122665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3852062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2117411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59469-ADD3-384E-A448-37977C73F48E}" type="slidenum">
              <a:rPr lang="en-US" smtClean="0"/>
              <a:t>‹#›</a:t>
            </a:fld>
            <a:endParaRPr lang="en-US"/>
          </a:p>
        </p:txBody>
      </p:sp>
    </p:spTree>
    <p:extLst>
      <p:ext uri="{BB962C8B-B14F-4D97-AF65-F5344CB8AC3E}">
        <p14:creationId xmlns:p14="http://schemas.microsoft.com/office/powerpoint/2010/main" val="276072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1" y="1133475"/>
            <a:ext cx="4332288" cy="5356225"/>
          </a:xfrm>
        </p:spPr>
        <p:txBody>
          <a:bodyPr/>
          <a:lstStyle>
            <a:lvl1pPr>
              <a:defRPr sz="2800"/>
            </a:lvl1pPr>
            <a:lvl2pPr>
              <a:defRPr sz="2400"/>
            </a:lvl2pPr>
            <a:lvl3pPr>
              <a:defRPr sz="2000"/>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4712" y="1133475"/>
            <a:ext cx="4306887" cy="5356225"/>
          </a:xfrm>
        </p:spPr>
        <p:txBody>
          <a:bodyPr/>
          <a:lstStyle>
            <a:lvl1pPr>
              <a:defRPr sz="2800"/>
            </a:lvl1pPr>
            <a:lvl2pPr>
              <a:defRPr sz="2400"/>
            </a:lvl2pPr>
            <a:lvl3pPr>
              <a:defRPr sz="2000"/>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298448" y="73152"/>
            <a:ext cx="7690104" cy="841248"/>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7975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 name="Group 29"/>
          <p:cNvGrpSpPr>
            <a:grpSpLocks/>
          </p:cNvGrpSpPr>
          <p:nvPr userDrawn="1"/>
        </p:nvGrpSpPr>
        <p:grpSpPr bwMode="auto">
          <a:xfrm>
            <a:off x="0" y="6440488"/>
            <a:ext cx="9144000" cy="265112"/>
            <a:chOff x="0" y="6364288"/>
            <a:chExt cx="9144000" cy="265112"/>
          </a:xfrm>
        </p:grpSpPr>
        <p:sp>
          <p:nvSpPr>
            <p:cNvPr id="24" name="Rectangle 61"/>
            <p:cNvSpPr>
              <a:spLocks noChangeArrowheads="1"/>
            </p:cNvSpPr>
            <p:nvPr userDrawn="1"/>
          </p:nvSpPr>
          <p:spPr bwMode="auto">
            <a:xfrm>
              <a:off x="0" y="6477000"/>
              <a:ext cx="9144000" cy="76200"/>
            </a:xfrm>
            <a:prstGeom prst="rect">
              <a:avLst/>
            </a:prstGeom>
            <a:solidFill>
              <a:srgbClr val="000066"/>
            </a:solidFill>
            <a:ln w="19050" algn="ctr">
              <a:noFill/>
              <a:miter lim="800000"/>
              <a:headEnd/>
              <a:tailEnd/>
            </a:ln>
            <a:effectLst/>
          </p:spPr>
          <p:txBody>
            <a:bodyPr wrap="none" anchor="ctr"/>
            <a:lstStyle/>
            <a:p>
              <a:pPr eaLnBrk="0" hangingPunct="0">
                <a:defRPr/>
              </a:pPr>
              <a:endParaRPr lang="en-US">
                <a:latin typeface="Arial" charset="0"/>
              </a:endParaRPr>
            </a:p>
          </p:txBody>
        </p:sp>
        <p:sp>
          <p:nvSpPr>
            <p:cNvPr id="25" name="Text Box 73"/>
            <p:cNvSpPr txBox="1">
              <a:spLocks noChangeArrowheads="1"/>
            </p:cNvSpPr>
            <p:nvPr userDrawn="1"/>
          </p:nvSpPr>
          <p:spPr bwMode="auto">
            <a:xfrm>
              <a:off x="381000" y="6380163"/>
              <a:ext cx="2533650" cy="249237"/>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Navy Reserve</a:t>
              </a:r>
            </a:p>
          </p:txBody>
        </p:sp>
        <p:sp>
          <p:nvSpPr>
            <p:cNvPr id="26" name="Text Box 74"/>
            <p:cNvSpPr txBox="1">
              <a:spLocks noChangeArrowheads="1"/>
            </p:cNvSpPr>
            <p:nvPr userDrawn="1"/>
          </p:nvSpPr>
          <p:spPr bwMode="auto">
            <a:xfrm>
              <a:off x="5440363" y="6364288"/>
              <a:ext cx="3154362" cy="265112"/>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a:solidFill>
                    <a:srgbClr val="000066"/>
                  </a:solidFill>
                  <a:effectLst>
                    <a:outerShdw blurRad="38100" dist="38100" dir="2700000" algn="tl">
                      <a:srgbClr val="C0C0C0"/>
                    </a:outerShdw>
                  </a:effectLst>
                  <a:latin typeface="Arial" charset="0"/>
                </a:rPr>
                <a:t>Ready Now.  Anytime,  Anywhere.</a:t>
              </a:r>
            </a:p>
          </p:txBody>
        </p:sp>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27" name="Rectangle 2"/>
          <p:cNvSpPr>
            <a:spLocks noGrp="1" noChangeArrowheads="1"/>
          </p:cNvSpPr>
          <p:nvPr>
            <p:ph type="dt" sz="half" idx="10"/>
          </p:nvPr>
        </p:nvSpPr>
        <p:spPr/>
        <p:txBody>
          <a:bodyPr/>
          <a:lstStyle>
            <a:lvl1pPr>
              <a:defRPr/>
            </a:lvl1pPr>
          </a:lstStyle>
          <a:p>
            <a:pPr>
              <a:defRPr/>
            </a:pPr>
            <a:endParaRPr lang="en-US"/>
          </a:p>
        </p:txBody>
      </p:sp>
      <p:sp>
        <p:nvSpPr>
          <p:cNvPr id="28" name="Rectangle 3"/>
          <p:cNvSpPr>
            <a:spLocks noGrp="1" noChangeArrowheads="1"/>
          </p:cNvSpPr>
          <p:nvPr>
            <p:ph type="ftr" sz="quarter" idx="11"/>
          </p:nvPr>
        </p:nvSpPr>
        <p:spPr/>
        <p:txBody>
          <a:bodyPr/>
          <a:lstStyle>
            <a:lvl1pPr>
              <a:defRPr/>
            </a:lvl1pPr>
          </a:lstStyle>
          <a:p>
            <a:pPr>
              <a:defRPr/>
            </a:pPr>
            <a:endParaRPr lang="en-US"/>
          </a:p>
        </p:txBody>
      </p:sp>
      <p:sp>
        <p:nvSpPr>
          <p:cNvPr id="29" name="Rectangle 4"/>
          <p:cNvSpPr>
            <a:spLocks noGrp="1" noChangeArrowheads="1"/>
          </p:cNvSpPr>
          <p:nvPr>
            <p:ph type="sldNum" sz="quarter" idx="4"/>
          </p:nvPr>
        </p:nvSpPr>
        <p:spPr bwMode="auto">
          <a:xfrm>
            <a:off x="8763000" y="6573044"/>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pic>
        <p:nvPicPr>
          <p:cNvPr id="30" name="Picture 4" descr="3D NPC Logo"/>
          <p:cNvPicPr>
            <a:picLocks noChangeAspect="1" noChangeArrowheads="1"/>
          </p:cNvPicPr>
          <p:nvPr userDrawn="1"/>
        </p:nvPicPr>
        <p:blipFill>
          <a:blip r:embed="rId2" cstate="print"/>
          <a:srcRect/>
          <a:stretch>
            <a:fillRect/>
          </a:stretch>
        </p:blipFill>
        <p:spPr bwMode="auto">
          <a:xfrm>
            <a:off x="152400" y="128588"/>
            <a:ext cx="1447800" cy="938212"/>
          </a:xfrm>
          <a:prstGeom prst="rect">
            <a:avLst/>
          </a:prstGeom>
          <a:noFill/>
          <a:ln w="9525">
            <a:noFill/>
            <a:miter lim="800000"/>
            <a:headEnd/>
            <a:tailEnd/>
          </a:ln>
        </p:spPr>
      </p:pic>
      <p:sp>
        <p:nvSpPr>
          <p:cNvPr id="31" name="Line 6"/>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32" name="Line 7"/>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spTree>
    <p:extLst>
      <p:ext uri="{BB962C8B-B14F-4D97-AF65-F5344CB8AC3E}">
        <p14:creationId xmlns:p14="http://schemas.microsoft.com/office/powerpoint/2010/main" val="103776740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23" name="Group 29"/>
          <p:cNvGrpSpPr>
            <a:grpSpLocks/>
          </p:cNvGrpSpPr>
          <p:nvPr userDrawn="1"/>
        </p:nvGrpSpPr>
        <p:grpSpPr bwMode="auto">
          <a:xfrm>
            <a:off x="0" y="6440488"/>
            <a:ext cx="9144000" cy="265112"/>
            <a:chOff x="0" y="6364288"/>
            <a:chExt cx="9144000" cy="265112"/>
          </a:xfrm>
        </p:grpSpPr>
        <p:sp>
          <p:nvSpPr>
            <p:cNvPr id="24" name="Rectangle 61"/>
            <p:cNvSpPr>
              <a:spLocks noChangeArrowheads="1"/>
            </p:cNvSpPr>
            <p:nvPr userDrawn="1"/>
          </p:nvSpPr>
          <p:spPr bwMode="auto">
            <a:xfrm>
              <a:off x="0" y="6477000"/>
              <a:ext cx="9144000" cy="76200"/>
            </a:xfrm>
            <a:prstGeom prst="rect">
              <a:avLst/>
            </a:prstGeom>
            <a:solidFill>
              <a:srgbClr val="000066"/>
            </a:solidFill>
            <a:ln w="19050" algn="ctr">
              <a:noFill/>
              <a:miter lim="800000"/>
              <a:headEnd/>
              <a:tailEnd/>
            </a:ln>
            <a:effectLst/>
          </p:spPr>
          <p:txBody>
            <a:bodyPr wrap="none" anchor="ctr"/>
            <a:lstStyle/>
            <a:p>
              <a:pPr eaLnBrk="0" hangingPunct="0">
                <a:defRPr/>
              </a:pPr>
              <a:endParaRPr lang="en-US">
                <a:latin typeface="Arial" charset="0"/>
              </a:endParaRPr>
            </a:p>
          </p:txBody>
        </p:sp>
        <p:sp>
          <p:nvSpPr>
            <p:cNvPr id="25" name="Text Box 73"/>
            <p:cNvSpPr txBox="1">
              <a:spLocks noChangeArrowheads="1"/>
            </p:cNvSpPr>
            <p:nvPr userDrawn="1"/>
          </p:nvSpPr>
          <p:spPr bwMode="auto">
            <a:xfrm>
              <a:off x="381000" y="6380163"/>
              <a:ext cx="2533650" cy="249237"/>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Navy Reserve</a:t>
              </a:r>
            </a:p>
          </p:txBody>
        </p:sp>
        <p:sp>
          <p:nvSpPr>
            <p:cNvPr id="26" name="Text Box 74"/>
            <p:cNvSpPr txBox="1">
              <a:spLocks noChangeArrowheads="1"/>
            </p:cNvSpPr>
            <p:nvPr userDrawn="1"/>
          </p:nvSpPr>
          <p:spPr bwMode="auto">
            <a:xfrm>
              <a:off x="5440363" y="6364288"/>
              <a:ext cx="3154362" cy="265112"/>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a:solidFill>
                    <a:srgbClr val="000066"/>
                  </a:solidFill>
                  <a:effectLst>
                    <a:outerShdw blurRad="38100" dist="38100" dir="2700000" algn="tl">
                      <a:srgbClr val="C0C0C0"/>
                    </a:outerShdw>
                  </a:effectLst>
                  <a:latin typeface="Arial" charset="0"/>
                </a:rPr>
                <a:t>Ready Now.  Anytime,  Anywhere.</a:t>
              </a:r>
            </a:p>
          </p:txBody>
        </p:sp>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27" name="Rectangle 2"/>
          <p:cNvSpPr>
            <a:spLocks noGrp="1" noChangeArrowheads="1"/>
          </p:cNvSpPr>
          <p:nvPr>
            <p:ph type="dt" sz="half" idx="10"/>
          </p:nvPr>
        </p:nvSpPr>
        <p:spPr/>
        <p:txBody>
          <a:bodyPr/>
          <a:lstStyle>
            <a:lvl1pPr>
              <a:defRPr/>
            </a:lvl1pPr>
          </a:lstStyle>
          <a:p>
            <a:pPr>
              <a:defRPr/>
            </a:pPr>
            <a:endParaRPr lang="en-US"/>
          </a:p>
        </p:txBody>
      </p:sp>
      <p:sp>
        <p:nvSpPr>
          <p:cNvPr id="28" name="Rectangle 3"/>
          <p:cNvSpPr>
            <a:spLocks noGrp="1" noChangeArrowheads="1"/>
          </p:cNvSpPr>
          <p:nvPr>
            <p:ph type="ftr" sz="quarter" idx="11"/>
          </p:nvPr>
        </p:nvSpPr>
        <p:spPr/>
        <p:txBody>
          <a:bodyPr/>
          <a:lstStyle>
            <a:lvl1pPr>
              <a:defRPr/>
            </a:lvl1pPr>
          </a:lstStyle>
          <a:p>
            <a:pPr>
              <a:defRPr/>
            </a:pPr>
            <a:endParaRPr lang="en-US"/>
          </a:p>
        </p:txBody>
      </p:sp>
      <p:sp>
        <p:nvSpPr>
          <p:cNvPr id="29" name="Rectangle 4"/>
          <p:cNvSpPr>
            <a:spLocks noGrp="1" noChangeArrowheads="1"/>
          </p:cNvSpPr>
          <p:nvPr>
            <p:ph type="sldNum" sz="quarter" idx="4"/>
          </p:nvPr>
        </p:nvSpPr>
        <p:spPr bwMode="auto">
          <a:xfrm>
            <a:off x="8763000" y="6596235"/>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pic>
        <p:nvPicPr>
          <p:cNvPr id="30" name="Picture 4" descr="3D NPC Logo"/>
          <p:cNvPicPr>
            <a:picLocks noChangeAspect="1" noChangeArrowheads="1"/>
          </p:cNvPicPr>
          <p:nvPr userDrawn="1"/>
        </p:nvPicPr>
        <p:blipFill>
          <a:blip r:embed="rId2" cstate="print"/>
          <a:srcRect/>
          <a:stretch>
            <a:fillRect/>
          </a:stretch>
        </p:blipFill>
        <p:spPr bwMode="auto">
          <a:xfrm>
            <a:off x="152400" y="128588"/>
            <a:ext cx="1447800" cy="938212"/>
          </a:xfrm>
          <a:prstGeom prst="rect">
            <a:avLst/>
          </a:prstGeom>
          <a:noFill/>
          <a:ln w="9525">
            <a:noFill/>
            <a:miter lim="800000"/>
            <a:headEnd/>
            <a:tailEnd/>
          </a:ln>
        </p:spPr>
      </p:pic>
      <p:sp>
        <p:nvSpPr>
          <p:cNvPr id="31" name="Line 6"/>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32" name="Line 7"/>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spTree>
    <p:extLst>
      <p:ext uri="{BB962C8B-B14F-4D97-AF65-F5344CB8AC3E}">
        <p14:creationId xmlns:p14="http://schemas.microsoft.com/office/powerpoint/2010/main" val="124957545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6592888"/>
            <a:ext cx="9144000" cy="265112"/>
            <a:chOff x="0" y="6592888"/>
            <a:chExt cx="9144000" cy="265112"/>
          </a:xfrm>
        </p:grpSpPr>
        <p:sp>
          <p:nvSpPr>
            <p:cNvPr id="23" name="Rectangle 61"/>
            <p:cNvSpPr>
              <a:spLocks noChangeArrowheads="1"/>
            </p:cNvSpPr>
            <p:nvPr userDrawn="1"/>
          </p:nvSpPr>
          <p:spPr bwMode="auto">
            <a:xfrm>
              <a:off x="0" y="6705600"/>
              <a:ext cx="9144000" cy="76200"/>
            </a:xfrm>
            <a:prstGeom prst="rect">
              <a:avLst/>
            </a:prstGeom>
            <a:solidFill>
              <a:srgbClr val="000066"/>
            </a:solidFill>
            <a:ln w="19050" algn="ctr">
              <a:noFill/>
              <a:miter lim="800000"/>
              <a:headEnd/>
              <a:tailEnd/>
            </a:ln>
            <a:effectLst/>
          </p:spPr>
          <p:txBody>
            <a:bodyPr wrap="none" anchor="ctr"/>
            <a:lstStyle/>
            <a:p>
              <a:pPr eaLnBrk="0" hangingPunct="0">
                <a:defRPr/>
              </a:pPr>
              <a:endParaRPr lang="en-US">
                <a:latin typeface="Arial" charset="0"/>
              </a:endParaRPr>
            </a:p>
          </p:txBody>
        </p:sp>
        <p:sp>
          <p:nvSpPr>
            <p:cNvPr id="24" name="Text Box 73"/>
            <p:cNvSpPr txBox="1">
              <a:spLocks noChangeArrowheads="1"/>
            </p:cNvSpPr>
            <p:nvPr userDrawn="1"/>
          </p:nvSpPr>
          <p:spPr bwMode="auto">
            <a:xfrm>
              <a:off x="381000" y="6608763"/>
              <a:ext cx="2533650" cy="249237"/>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Navy Reserve</a:t>
              </a:r>
            </a:p>
          </p:txBody>
        </p:sp>
        <p:sp>
          <p:nvSpPr>
            <p:cNvPr id="25" name="Text Box 74"/>
            <p:cNvSpPr txBox="1">
              <a:spLocks noChangeArrowheads="1"/>
            </p:cNvSpPr>
            <p:nvPr userDrawn="1"/>
          </p:nvSpPr>
          <p:spPr bwMode="auto">
            <a:xfrm>
              <a:off x="5440363" y="6592888"/>
              <a:ext cx="3154362" cy="265112"/>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Ready Now.  Anytime,  Anywhere.</a:t>
              </a:r>
            </a:p>
          </p:txBody>
        </p:sp>
      </p:grpSp>
      <p:sp>
        <p:nvSpPr>
          <p:cNvPr id="2" name="Title 1"/>
          <p:cNvSpPr>
            <a:spLocks noGrp="1"/>
          </p:cNvSpPr>
          <p:nvPr>
            <p:ph type="title"/>
          </p:nvPr>
        </p:nvSpPr>
        <p:spPr>
          <a:xfrm>
            <a:off x="1828800" y="190500"/>
            <a:ext cx="6629400" cy="800100"/>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Rectangle 2"/>
          <p:cNvSpPr>
            <a:spLocks noGrp="1" noChangeArrowheads="1"/>
          </p:cNvSpPr>
          <p:nvPr>
            <p:ph type="dt" sz="half" idx="10"/>
          </p:nvPr>
        </p:nvSpPr>
        <p:spPr/>
        <p:txBody>
          <a:bodyPr/>
          <a:lstStyle>
            <a:lvl1pPr>
              <a:defRPr/>
            </a:lvl1pPr>
          </a:lstStyle>
          <a:p>
            <a:pPr>
              <a:defRPr/>
            </a:pPr>
            <a:endParaRPr lang="en-US"/>
          </a:p>
        </p:txBody>
      </p:sp>
      <p:sp>
        <p:nvSpPr>
          <p:cNvPr id="27" name="Rectangle 3"/>
          <p:cNvSpPr>
            <a:spLocks noGrp="1" noChangeArrowheads="1"/>
          </p:cNvSpPr>
          <p:nvPr>
            <p:ph type="ftr" sz="quarter" idx="11"/>
          </p:nvPr>
        </p:nvSpPr>
        <p:spPr/>
        <p:txBody>
          <a:bodyPr/>
          <a:lstStyle>
            <a:lvl1pPr>
              <a:defRPr/>
            </a:lvl1pPr>
          </a:lstStyle>
          <a:p>
            <a:pPr>
              <a:defRPr/>
            </a:pPr>
            <a:endParaRPr lang="en-US"/>
          </a:p>
        </p:txBody>
      </p:sp>
      <p:sp>
        <p:nvSpPr>
          <p:cNvPr id="28" name="Rectangle 4"/>
          <p:cNvSpPr>
            <a:spLocks noGrp="1" noChangeArrowheads="1"/>
          </p:cNvSpPr>
          <p:nvPr>
            <p:ph type="sldNum" sz="quarter" idx="4"/>
          </p:nvPr>
        </p:nvSpPr>
        <p:spPr bwMode="auto">
          <a:xfrm>
            <a:off x="8763000" y="6478588"/>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pic>
        <p:nvPicPr>
          <p:cNvPr id="29" name="Picture 4" descr="3D NPC Logo"/>
          <p:cNvPicPr>
            <a:picLocks noChangeAspect="1" noChangeArrowheads="1"/>
          </p:cNvPicPr>
          <p:nvPr userDrawn="1"/>
        </p:nvPicPr>
        <p:blipFill>
          <a:blip r:embed="rId2" cstate="print"/>
          <a:srcRect/>
          <a:stretch>
            <a:fillRect/>
          </a:stretch>
        </p:blipFill>
        <p:spPr bwMode="auto">
          <a:xfrm>
            <a:off x="152400" y="128588"/>
            <a:ext cx="1447800" cy="938212"/>
          </a:xfrm>
          <a:prstGeom prst="rect">
            <a:avLst/>
          </a:prstGeom>
          <a:noFill/>
          <a:ln w="9525">
            <a:noFill/>
            <a:miter lim="800000"/>
            <a:headEnd/>
            <a:tailEnd/>
          </a:ln>
        </p:spPr>
      </p:pic>
      <p:sp>
        <p:nvSpPr>
          <p:cNvPr id="30" name="Line 6"/>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31" name="Line 7"/>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spTree>
    <p:extLst>
      <p:ext uri="{BB962C8B-B14F-4D97-AF65-F5344CB8AC3E}">
        <p14:creationId xmlns:p14="http://schemas.microsoft.com/office/powerpoint/2010/main" val="382307846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584649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1743595"/>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2.jpe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6"/>
          <a:stretch>
            <a:fillRect/>
          </a:stretch>
        </p:blipFill>
        <p:spPr>
          <a:xfrm>
            <a:off x="327957" y="61395"/>
            <a:ext cx="985982" cy="861426"/>
          </a:xfrm>
          <a:prstGeom prst="rect">
            <a:avLst/>
          </a:prstGeom>
        </p:spPr>
      </p:pic>
      <p:sp>
        <p:nvSpPr>
          <p:cNvPr id="1026" name="Rectangle 2"/>
          <p:cNvSpPr>
            <a:spLocks noGrp="1" noChangeArrowheads="1"/>
          </p:cNvSpPr>
          <p:nvPr>
            <p:ph type="title"/>
          </p:nvPr>
        </p:nvSpPr>
        <p:spPr bwMode="auto">
          <a:xfrm>
            <a:off x="1563624" y="73152"/>
            <a:ext cx="6025896"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52400" y="1219200"/>
            <a:ext cx="8836025" cy="527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1200" b="1">
                <a:solidFill>
                  <a:srgbClr val="05294B"/>
                </a:solidFill>
                <a:latin typeface="+mn-lt"/>
                <a:cs typeface="+mn-cs"/>
              </a:rPr>
              <a:pPr algn="ctr" fontAlgn="auto">
                <a:lnSpc>
                  <a:spcPct val="80000"/>
                </a:lnSpc>
                <a:spcBef>
                  <a:spcPct val="50000"/>
                </a:spcBef>
                <a:spcAft>
                  <a:spcPts val="0"/>
                </a:spcAft>
                <a:defRPr/>
              </a:pPr>
              <a:t>‹#›</a:t>
            </a:fld>
            <a:endParaRPr lang="en-US" sz="1200" b="1" dirty="0">
              <a:solidFill>
                <a:srgbClr val="05294B"/>
              </a:solidFill>
              <a:latin typeface="+mn-lt"/>
              <a:cs typeface="+mn-cs"/>
            </a:endParaRPr>
          </a:p>
        </p:txBody>
      </p:sp>
      <p:sp>
        <p:nvSpPr>
          <p:cNvPr id="12" name="Line 9"/>
          <p:cNvSpPr>
            <a:spLocks noChangeShapeType="1"/>
          </p:cNvSpPr>
          <p:nvPr userDrawn="1"/>
        </p:nvSpPr>
        <p:spPr bwMode="auto">
          <a:xfrm>
            <a:off x="76200" y="984990"/>
            <a:ext cx="8978900" cy="4"/>
          </a:xfrm>
          <a:prstGeom prst="line">
            <a:avLst/>
          </a:prstGeom>
          <a:noFill/>
          <a:ln w="19050">
            <a:solidFill>
              <a:srgbClr val="05294B"/>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3" name="Line 10"/>
          <p:cNvSpPr>
            <a:spLocks noChangeShapeType="1"/>
          </p:cNvSpPr>
          <p:nvPr userDrawn="1"/>
        </p:nvSpPr>
        <p:spPr bwMode="auto">
          <a:xfrm>
            <a:off x="76200" y="1039813"/>
            <a:ext cx="8978900" cy="0"/>
          </a:xfrm>
          <a:prstGeom prst="line">
            <a:avLst/>
          </a:prstGeom>
          <a:noFill/>
          <a:ln w="19050">
            <a:solidFill>
              <a:srgbClr val="C19001"/>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5" name="Line 52"/>
          <p:cNvSpPr>
            <a:spLocks noChangeShapeType="1"/>
          </p:cNvSpPr>
          <p:nvPr userDrawn="1"/>
        </p:nvSpPr>
        <p:spPr bwMode="auto">
          <a:xfrm flipV="1">
            <a:off x="76200" y="6638922"/>
            <a:ext cx="8991600" cy="9528"/>
          </a:xfrm>
          <a:prstGeom prst="line">
            <a:avLst/>
          </a:prstGeom>
          <a:noFill/>
          <a:ln w="19050">
            <a:solidFill>
              <a:srgbClr val="05294B"/>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
        <p:nvSpPr>
          <p:cNvPr id="16" name="Line 54"/>
          <p:cNvSpPr>
            <a:spLocks noChangeShapeType="1"/>
          </p:cNvSpPr>
          <p:nvPr userDrawn="1"/>
        </p:nvSpPr>
        <p:spPr bwMode="auto">
          <a:xfrm>
            <a:off x="76200" y="6710255"/>
            <a:ext cx="8763000" cy="0"/>
          </a:xfrm>
          <a:prstGeom prst="line">
            <a:avLst/>
          </a:prstGeom>
          <a:noFill/>
          <a:ln w="19050">
            <a:solidFill>
              <a:srgbClr val="C19001"/>
            </a:solidFill>
            <a:round/>
            <a:headEnd/>
            <a:tailEnd/>
          </a:ln>
          <a:effectLst/>
        </p:spPr>
        <p:txBody>
          <a:bodyPr wrap="square" lIns="91408" tIns="45704" rIns="91408" bIns="45704" anchor="ctr">
            <a:spAutoFit/>
          </a:bodyPr>
          <a:lstStyle/>
          <a:p>
            <a:pPr eaLnBrk="0" hangingPunct="0">
              <a:spcBef>
                <a:spcPct val="25000"/>
              </a:spcBef>
              <a:spcAft>
                <a:spcPct val="25000"/>
              </a:spcAft>
              <a:buClr>
                <a:srgbClr val="000066"/>
              </a:buClr>
              <a:buFontTx/>
              <a:buChar char="•"/>
              <a:defRPr/>
            </a:pPr>
            <a:endParaRPr lang="en-US"/>
          </a:p>
        </p:txBody>
      </p:sp>
    </p:spTree>
    <p:extLst>
      <p:ext uri="{BB962C8B-B14F-4D97-AF65-F5344CB8AC3E}">
        <p14:creationId xmlns:p14="http://schemas.microsoft.com/office/powerpoint/2010/main" val="5951806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baseline="0">
          <a:solidFill>
            <a:schemeClr val="tx2"/>
          </a:solidFill>
          <a:latin typeface="+mn-lt"/>
          <a:ea typeface="+mn-ea"/>
          <a:cs typeface="+mn-cs"/>
        </a:defRPr>
      </a:lvl1pPr>
      <a:lvl2pPr marL="682625" indent="-225425" algn="l" rtl="0" eaLnBrk="0" fontAlgn="base" hangingPunct="0">
        <a:spcBef>
          <a:spcPct val="20000"/>
        </a:spcBef>
        <a:spcAft>
          <a:spcPct val="0"/>
        </a:spcAft>
        <a:buChar char="–"/>
        <a:defRPr sz="1600" b="1" baseline="0">
          <a:solidFill>
            <a:schemeClr val="tx2"/>
          </a:solidFill>
          <a:latin typeface="+mn-lt"/>
          <a:cs typeface="+mn-cs"/>
        </a:defRPr>
      </a:lvl2pPr>
      <a:lvl3pPr marL="1143000" indent="-228600" algn="l" rtl="0" eaLnBrk="0" fontAlgn="base" hangingPunct="0">
        <a:spcBef>
          <a:spcPct val="20000"/>
        </a:spcBef>
        <a:spcAft>
          <a:spcPct val="0"/>
        </a:spcAft>
        <a:buChar char="•"/>
        <a:defRPr sz="1400" b="1" baseline="0">
          <a:solidFill>
            <a:schemeClr val="tx2"/>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buClrTx/>
              <a:buSzTx/>
              <a:buFontTx/>
              <a:buNone/>
              <a:defRPr sz="1400"/>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buClrTx/>
              <a:buSzTx/>
              <a:buFontTx/>
              <a:buNone/>
              <a:defRPr sz="1400"/>
            </a:lvl1pPr>
          </a:lstStyle>
          <a:p>
            <a:pPr>
              <a:defRPr/>
            </a:pPr>
            <a:endParaRPr lang="en-US"/>
          </a:p>
        </p:txBody>
      </p:sp>
      <p:sp>
        <p:nvSpPr>
          <p:cNvPr id="1031" name="Rectangle 23"/>
          <p:cNvSpPr>
            <a:spLocks noGrp="1" noChangeArrowheads="1"/>
          </p:cNvSpPr>
          <p:nvPr>
            <p:ph type="title"/>
          </p:nvPr>
        </p:nvSpPr>
        <p:spPr bwMode="auto">
          <a:xfrm>
            <a:off x="1981200" y="190500"/>
            <a:ext cx="6477000" cy="8001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dirty="0"/>
              <a:t>Click to edit Master title style</a:t>
            </a:r>
          </a:p>
        </p:txBody>
      </p:sp>
      <p:sp>
        <p:nvSpPr>
          <p:cNvPr id="1032"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Rectangle 61"/>
          <p:cNvSpPr>
            <a:spLocks noChangeArrowheads="1"/>
          </p:cNvSpPr>
          <p:nvPr userDrawn="1"/>
        </p:nvSpPr>
        <p:spPr bwMode="auto">
          <a:xfrm>
            <a:off x="0" y="6705600"/>
            <a:ext cx="9144000" cy="76200"/>
          </a:xfrm>
          <a:prstGeom prst="rect">
            <a:avLst/>
          </a:prstGeom>
          <a:solidFill>
            <a:srgbClr val="000066"/>
          </a:solidFill>
          <a:ln w="19050" algn="ctr">
            <a:noFill/>
            <a:miter lim="800000"/>
            <a:headEnd/>
            <a:tailEnd/>
          </a:ln>
          <a:effectLst/>
        </p:spPr>
        <p:txBody>
          <a:bodyPr wrap="none" anchor="ctr"/>
          <a:lstStyle/>
          <a:p>
            <a:pPr eaLnBrk="0" hangingPunct="0">
              <a:defRPr/>
            </a:pPr>
            <a:endParaRPr lang="en-US">
              <a:latin typeface="Arial" charset="0"/>
            </a:endParaRPr>
          </a:p>
        </p:txBody>
      </p:sp>
      <p:sp>
        <p:nvSpPr>
          <p:cNvPr id="27" name="Text Box 73"/>
          <p:cNvSpPr txBox="1">
            <a:spLocks noChangeArrowheads="1"/>
          </p:cNvSpPr>
          <p:nvPr userDrawn="1"/>
        </p:nvSpPr>
        <p:spPr bwMode="auto">
          <a:xfrm>
            <a:off x="381000" y="6608763"/>
            <a:ext cx="2533650" cy="249237"/>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Navy Reserve</a:t>
            </a:r>
          </a:p>
        </p:txBody>
      </p:sp>
      <p:sp>
        <p:nvSpPr>
          <p:cNvPr id="28" name="Text Box 74"/>
          <p:cNvSpPr txBox="1">
            <a:spLocks noChangeArrowheads="1"/>
          </p:cNvSpPr>
          <p:nvPr userDrawn="1"/>
        </p:nvSpPr>
        <p:spPr bwMode="auto">
          <a:xfrm>
            <a:off x="5440363" y="6592888"/>
            <a:ext cx="3154362" cy="265112"/>
          </a:xfrm>
          <a:prstGeom prst="rect">
            <a:avLst/>
          </a:prstGeom>
          <a:solidFill>
            <a:schemeClr val="bg1"/>
          </a:solidFill>
          <a:ln w="57150">
            <a:noFill/>
            <a:miter lim="800000"/>
            <a:headEnd/>
            <a:tailEnd/>
          </a:ln>
          <a:effectLst/>
        </p:spPr>
        <p:txBody>
          <a:bodyPr wrap="none" tIns="0" bIns="0" anchor="ctr" anchorCtr="1"/>
          <a:lstStyle/>
          <a:p>
            <a:pPr algn="ctr" eaLnBrk="0" hangingPunct="0">
              <a:defRPr/>
            </a:pPr>
            <a:r>
              <a:rPr lang="en-US" sz="1400" i="1" dirty="0">
                <a:solidFill>
                  <a:srgbClr val="000066"/>
                </a:solidFill>
                <a:effectLst>
                  <a:outerShdw blurRad="38100" dist="38100" dir="2700000" algn="tl">
                    <a:srgbClr val="C0C0C0"/>
                  </a:outerShdw>
                </a:effectLst>
                <a:latin typeface="Arial" charset="0"/>
              </a:rPr>
              <a:t>Ready Now.  Anytime,  Anywhere.</a:t>
            </a:r>
          </a:p>
        </p:txBody>
      </p:sp>
      <p:sp>
        <p:nvSpPr>
          <p:cNvPr id="1028" name="Rectangle 4"/>
          <p:cNvSpPr>
            <a:spLocks noGrp="1" noChangeArrowheads="1"/>
          </p:cNvSpPr>
          <p:nvPr>
            <p:ph type="sldNum" sz="quarter" idx="4"/>
          </p:nvPr>
        </p:nvSpPr>
        <p:spPr bwMode="auto">
          <a:xfrm>
            <a:off x="8763000" y="6529872"/>
            <a:ext cx="381000" cy="2651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000"/>
            </a:lvl1pPr>
          </a:lstStyle>
          <a:p>
            <a:pPr>
              <a:defRPr/>
            </a:pPr>
            <a:fld id="{F89930C4-1F1E-413B-B2B7-4CBBD6989884}" type="slidenum">
              <a:rPr lang="en-US" smtClean="0"/>
              <a:pPr>
                <a:defRPr/>
              </a:pPr>
              <a:t>‹#›</a:t>
            </a:fld>
            <a:endParaRPr lang="en-US" dirty="0"/>
          </a:p>
        </p:txBody>
      </p:sp>
      <p:pic>
        <p:nvPicPr>
          <p:cNvPr id="29" name="Picture 4" descr="3D NPC Logo"/>
          <p:cNvPicPr>
            <a:picLocks noChangeAspect="1" noChangeArrowheads="1"/>
          </p:cNvPicPr>
          <p:nvPr userDrawn="1"/>
        </p:nvPicPr>
        <p:blipFill>
          <a:blip r:embed="rId24" cstate="print"/>
          <a:srcRect/>
          <a:stretch>
            <a:fillRect/>
          </a:stretch>
        </p:blipFill>
        <p:spPr bwMode="auto">
          <a:xfrm>
            <a:off x="152400" y="128588"/>
            <a:ext cx="1447800" cy="938212"/>
          </a:xfrm>
          <a:prstGeom prst="rect">
            <a:avLst/>
          </a:prstGeom>
          <a:noFill/>
          <a:ln w="9525">
            <a:noFill/>
            <a:miter lim="800000"/>
            <a:headEnd/>
            <a:tailEnd/>
          </a:ln>
        </p:spPr>
      </p:pic>
      <p:sp>
        <p:nvSpPr>
          <p:cNvPr id="30" name="Line 6"/>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31" name="Line 7"/>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spTree>
    <p:extLst>
      <p:ext uri="{BB962C8B-B14F-4D97-AF65-F5344CB8AC3E}">
        <p14:creationId xmlns:p14="http://schemas.microsoft.com/office/powerpoint/2010/main" val="3218398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transition advClick="0"/>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defRPr>
      </a:lvl2pPr>
      <a:lvl3pPr algn="r" rtl="0" eaLnBrk="0" fontAlgn="base" hangingPunct="0">
        <a:spcBef>
          <a:spcPct val="0"/>
        </a:spcBef>
        <a:spcAft>
          <a:spcPct val="0"/>
        </a:spcAft>
        <a:defRPr sz="4400">
          <a:solidFill>
            <a:schemeClr val="tx2"/>
          </a:solidFill>
          <a:latin typeface="Times New Roman" pitchFamily="18" charset="0"/>
        </a:defRPr>
      </a:lvl3pPr>
      <a:lvl4pPr algn="r" rtl="0" eaLnBrk="0" fontAlgn="base" hangingPunct="0">
        <a:spcBef>
          <a:spcPct val="0"/>
        </a:spcBef>
        <a:spcAft>
          <a:spcPct val="0"/>
        </a:spcAft>
        <a:defRPr sz="4400">
          <a:solidFill>
            <a:schemeClr val="tx2"/>
          </a:solidFill>
          <a:latin typeface="Times New Roman" pitchFamily="18" charset="0"/>
        </a:defRPr>
      </a:lvl4pPr>
      <a:lvl5pPr algn="r" rtl="0" eaLnBrk="0" fontAlgn="base" hangingPunct="0">
        <a:spcBef>
          <a:spcPct val="0"/>
        </a:spcBef>
        <a:spcAft>
          <a:spcPct val="0"/>
        </a:spcAft>
        <a:defRPr sz="4400">
          <a:solidFill>
            <a:schemeClr val="tx2"/>
          </a:solidFill>
          <a:latin typeface="Times New Roman" pitchFamily="18" charset="0"/>
        </a:defRPr>
      </a:lvl5pPr>
      <a:lvl6pPr marL="457200" algn="r" rtl="0" eaLnBrk="0" fontAlgn="base" hangingPunct="0">
        <a:spcBef>
          <a:spcPct val="0"/>
        </a:spcBef>
        <a:spcAft>
          <a:spcPct val="0"/>
        </a:spcAft>
        <a:defRPr sz="4400">
          <a:solidFill>
            <a:schemeClr val="tx2"/>
          </a:solidFill>
          <a:latin typeface="Times New Roman" pitchFamily="18" charset="0"/>
        </a:defRPr>
      </a:lvl6pPr>
      <a:lvl7pPr marL="914400" algn="r" rtl="0" eaLnBrk="0" fontAlgn="base" hangingPunct="0">
        <a:spcBef>
          <a:spcPct val="0"/>
        </a:spcBef>
        <a:spcAft>
          <a:spcPct val="0"/>
        </a:spcAft>
        <a:defRPr sz="4400">
          <a:solidFill>
            <a:schemeClr val="tx2"/>
          </a:solidFill>
          <a:latin typeface="Times New Roman" pitchFamily="18" charset="0"/>
        </a:defRPr>
      </a:lvl7pPr>
      <a:lvl8pPr marL="1371600" algn="r" rtl="0" eaLnBrk="0" fontAlgn="base" hangingPunct="0">
        <a:spcBef>
          <a:spcPct val="0"/>
        </a:spcBef>
        <a:spcAft>
          <a:spcPct val="0"/>
        </a:spcAft>
        <a:defRPr sz="4400">
          <a:solidFill>
            <a:schemeClr val="tx2"/>
          </a:solidFill>
          <a:latin typeface="Times New Roman" pitchFamily="18" charset="0"/>
        </a:defRPr>
      </a:lvl8pPr>
      <a:lvl9pPr marL="1828800" algn="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7D59469-ADD3-384E-A448-37977C73F48E}" type="slidenum">
              <a:rPr lang="en-US" smtClean="0"/>
              <a:t>‹#›</a:t>
            </a:fld>
            <a:endParaRPr lang="en-US" dirty="0"/>
          </a:p>
        </p:txBody>
      </p:sp>
    </p:spTree>
    <p:extLst>
      <p:ext uri="{BB962C8B-B14F-4D97-AF65-F5344CB8AC3E}">
        <p14:creationId xmlns:p14="http://schemas.microsoft.com/office/powerpoint/2010/main" val="13086820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ctr" defTabSz="257168" rtl="0" eaLnBrk="1" latinLnBrk="0" hangingPunct="1">
        <a:spcBef>
          <a:spcPct val="0"/>
        </a:spcBef>
        <a:buNone/>
        <a:defRPr sz="2475" kern="1200">
          <a:solidFill>
            <a:schemeClr val="tx1"/>
          </a:solidFill>
          <a:latin typeface="+mj-lt"/>
          <a:ea typeface="+mj-ea"/>
          <a:cs typeface="+mj-cs"/>
        </a:defRPr>
      </a:lvl1pPr>
    </p:titleStyle>
    <p:bodyStyle>
      <a:lvl1pPr marL="192876" indent="-192876" algn="l" defTabSz="257168" rtl="0" eaLnBrk="1" latinLnBrk="0" hangingPunct="1">
        <a:spcBef>
          <a:spcPct val="20000"/>
        </a:spcBef>
        <a:buFont typeface="Arial"/>
        <a:buChar char="•"/>
        <a:defRPr sz="1800" kern="1200">
          <a:solidFill>
            <a:schemeClr val="tx1"/>
          </a:solidFill>
          <a:latin typeface="+mn-lt"/>
          <a:ea typeface="+mn-ea"/>
          <a:cs typeface="+mn-cs"/>
        </a:defRPr>
      </a:lvl1pPr>
      <a:lvl2pPr marL="417899" indent="-160731" algn="l" defTabSz="257168" rtl="0" eaLnBrk="1" latinLnBrk="0" hangingPunct="1">
        <a:spcBef>
          <a:spcPct val="20000"/>
        </a:spcBef>
        <a:buFont typeface="Arial"/>
        <a:buChar char="–"/>
        <a:defRPr sz="1575" kern="1200">
          <a:solidFill>
            <a:schemeClr val="tx1"/>
          </a:solidFill>
          <a:latin typeface="+mn-lt"/>
          <a:ea typeface="+mn-ea"/>
          <a:cs typeface="+mn-cs"/>
        </a:defRPr>
      </a:lvl2pPr>
      <a:lvl3pPr marL="642922" indent="-128585" algn="l" defTabSz="257168" rtl="0" eaLnBrk="1" latinLnBrk="0" hangingPunct="1">
        <a:spcBef>
          <a:spcPct val="20000"/>
        </a:spcBef>
        <a:buFont typeface="Arial"/>
        <a:buChar char="•"/>
        <a:defRPr sz="1350" kern="1200">
          <a:solidFill>
            <a:schemeClr val="tx1"/>
          </a:solidFill>
          <a:latin typeface="+mn-lt"/>
          <a:ea typeface="+mn-ea"/>
          <a:cs typeface="+mn-cs"/>
        </a:defRPr>
      </a:lvl3pPr>
      <a:lvl4pPr marL="900091" indent="-128585" algn="l" defTabSz="257168" rtl="0" eaLnBrk="1" latinLnBrk="0" hangingPunct="1">
        <a:spcBef>
          <a:spcPct val="20000"/>
        </a:spcBef>
        <a:buFont typeface="Arial"/>
        <a:buChar char="–"/>
        <a:defRPr sz="1125" kern="1200">
          <a:solidFill>
            <a:schemeClr val="tx1"/>
          </a:solidFill>
          <a:latin typeface="+mn-lt"/>
          <a:ea typeface="+mn-ea"/>
          <a:cs typeface="+mn-cs"/>
        </a:defRPr>
      </a:lvl4pPr>
      <a:lvl5pPr marL="1157259" indent="-128585" algn="l" defTabSz="257168" rtl="0" eaLnBrk="1" latinLnBrk="0" hangingPunct="1">
        <a:spcBef>
          <a:spcPct val="20000"/>
        </a:spcBef>
        <a:buFont typeface="Arial"/>
        <a:buChar char="»"/>
        <a:defRPr sz="1125" kern="1200">
          <a:solidFill>
            <a:schemeClr val="tx1"/>
          </a:solidFill>
          <a:latin typeface="+mn-lt"/>
          <a:ea typeface="+mn-ea"/>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fif"/><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4.xml"/><Relationship Id="rId6" Type="http://schemas.openxmlformats.org/officeDocument/2006/relationships/image" Target="../media/image21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3.png"/><Relationship Id="rId4" Type="http://schemas.openxmlformats.org/officeDocument/2006/relationships/image" Target="../media/image200.png"/><Relationship Id="rId9" Type="http://schemas.openxmlformats.org/officeDocument/2006/relationships/customXml" Target="../ink/ink4.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hyperlink" Target="mailto:cnrfc_n14_travel@us.navy.mil" TargetMode="Externa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hyperlink" Target="mailto:cnrfc_n14_travel@us.navy.mil"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D59469-ADD3-384E-A448-37977C73F48E}" type="slidenum">
              <a:rPr lang="en-US" smtClean="0"/>
              <a:t>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6" y="2198848"/>
            <a:ext cx="3714750" cy="1228725"/>
          </a:xfrm>
          <a:prstGeom prst="rect">
            <a:avLst/>
          </a:prstGeom>
        </p:spPr>
      </p:pic>
      <p:sp>
        <p:nvSpPr>
          <p:cNvPr id="5" name="Title 3"/>
          <p:cNvSpPr txBox="1">
            <a:spLocks/>
          </p:cNvSpPr>
          <p:nvPr/>
        </p:nvSpPr>
        <p:spPr>
          <a:xfrm>
            <a:off x="2150459" y="5065065"/>
            <a:ext cx="5090732" cy="91076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j-ea"/>
                <a:cs typeface="Calibri"/>
              </a:rPr>
              <a:t>CNRFC N14 Travel Department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j-ea"/>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1200" dirty="0">
                <a:solidFill>
                  <a:prstClr val="black"/>
                </a:solidFill>
                <a:latin typeface="Calibri"/>
                <a:cs typeface="Calibri"/>
              </a:rPr>
              <a:t>Last Updated</a:t>
            </a:r>
            <a:endParaRPr kumimoji="0" lang="en-US" sz="400" b="1" i="0" u="none" strike="noStrike" kern="1200" cap="none" spc="0" normalizeH="0" baseline="0" noProof="0" dirty="0">
              <a:ln>
                <a:noFill/>
              </a:ln>
              <a:solidFill>
                <a:prstClr val="black"/>
              </a:solidFill>
              <a:effectLst/>
              <a:uLnTx/>
              <a:uFillTx/>
              <a:latin typeface="Calibri"/>
              <a:ea typeface="+mj-ea"/>
              <a:cs typeface="Calibri"/>
            </a:endParaRPr>
          </a:p>
          <a:p>
            <a:pPr>
              <a:defRPr/>
            </a:pPr>
            <a:r>
              <a:rPr lang="en-US" sz="2400" dirty="0">
                <a:solidFill>
                  <a:prstClr val="black"/>
                </a:solidFill>
                <a:latin typeface="Calibri"/>
                <a:cs typeface="Calibri"/>
              </a:rPr>
              <a:t>07</a:t>
            </a:r>
            <a:r>
              <a:rPr lang="en-US" sz="2400" noProof="0" dirty="0">
                <a:solidFill>
                  <a:prstClr val="black"/>
                </a:solidFill>
                <a:latin typeface="Calibri"/>
                <a:cs typeface="Calibri"/>
              </a:rPr>
              <a:t>AUG2025</a:t>
            </a:r>
            <a:endParaRPr kumimoji="0" lang="en-US" sz="2400" b="1" i="0" u="none" strike="noStrike" kern="1200" cap="none" spc="0" normalizeH="0" baseline="0" noProof="0" dirty="0">
              <a:ln>
                <a:noFill/>
              </a:ln>
              <a:solidFill>
                <a:prstClr val="black"/>
              </a:solidFill>
              <a:effectLst/>
              <a:uLnTx/>
              <a:uFillTx/>
            </a:endParaRPr>
          </a:p>
        </p:txBody>
      </p:sp>
      <p:sp>
        <p:nvSpPr>
          <p:cNvPr id="6" name="Title 3"/>
          <p:cNvSpPr txBox="1">
            <a:spLocks/>
          </p:cNvSpPr>
          <p:nvPr/>
        </p:nvSpPr>
        <p:spPr>
          <a:xfrm>
            <a:off x="1" y="2857410"/>
            <a:ext cx="9144000" cy="17394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4000" dirty="0">
                <a:cs typeface="Calibri"/>
              </a:rPr>
              <a:t>Completing a DTS Voucher</a:t>
            </a:r>
            <a:endParaRPr lang="en-US" sz="4000" dirty="0"/>
          </a:p>
        </p:txBody>
      </p:sp>
      <p:pic>
        <p:nvPicPr>
          <p:cNvPr id="7" name="Picture 2" descr="DoD Travel Systems | Defense Travel Management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360" y="682208"/>
            <a:ext cx="1516640" cy="151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1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52" y="848422"/>
            <a:ext cx="8229600" cy="1143000"/>
          </a:xfrm>
        </p:spPr>
        <p:txBody>
          <a:bodyPr>
            <a:normAutofit fontScale="90000"/>
          </a:bodyPr>
          <a:lstStyle/>
          <a:p>
            <a:pPr algn="l"/>
            <a:r>
              <a:rPr lang="en-US" sz="3100" dirty="0"/>
              <a:t>For Example: When adding your Orders, you would select “Documents,” then select “Travel orders.” </a:t>
            </a:r>
            <a:br>
              <a:rPr lang="en-US" dirty="0"/>
            </a:br>
            <a:endParaRPr lang="en-US" i="1" dirty="0"/>
          </a:p>
        </p:txBody>
      </p:sp>
      <p:sp>
        <p:nvSpPr>
          <p:cNvPr id="3" name="Slide Number Placeholder 2"/>
          <p:cNvSpPr>
            <a:spLocks noGrp="1"/>
          </p:cNvSpPr>
          <p:nvPr>
            <p:ph type="sldNum" sz="quarter" idx="12"/>
          </p:nvPr>
        </p:nvSpPr>
        <p:spPr/>
        <p:txBody>
          <a:bodyPr/>
          <a:lstStyle/>
          <a:p>
            <a:fld id="{87D59469-ADD3-384E-A448-37977C73F48E}"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804" y="1927930"/>
            <a:ext cx="7436196" cy="4618383"/>
          </a:xfrm>
          <a:prstGeom prst="rect">
            <a:avLst/>
          </a:prstGeom>
        </p:spPr>
      </p:pic>
      <p:sp>
        <p:nvSpPr>
          <p:cNvPr id="6" name="Arrow: Right 5">
            <a:extLst>
              <a:ext uri="{FF2B5EF4-FFF2-40B4-BE49-F238E27FC236}">
                <a16:creationId xmlns:a16="http://schemas.microsoft.com/office/drawing/2014/main" id="{AADBF93C-D85F-ED3A-154A-CCDFEE5C81DA}"/>
              </a:ext>
            </a:extLst>
          </p:cNvPr>
          <p:cNvSpPr/>
          <p:nvPr/>
        </p:nvSpPr>
        <p:spPr>
          <a:xfrm>
            <a:off x="2061728" y="2751183"/>
            <a:ext cx="1854480" cy="889308"/>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CA5CA9-ACDC-5D1C-2BF3-38E56FE2777B}"/>
              </a:ext>
            </a:extLst>
          </p:cNvPr>
          <p:cNvSpPr txBox="1"/>
          <p:nvPr/>
        </p:nvSpPr>
        <p:spPr>
          <a:xfrm>
            <a:off x="0" y="2664817"/>
            <a:ext cx="1854480" cy="1477328"/>
          </a:xfrm>
          <a:prstGeom prst="rect">
            <a:avLst/>
          </a:prstGeom>
          <a:noFill/>
        </p:spPr>
        <p:txBody>
          <a:bodyPr wrap="square">
            <a:spAutoFit/>
          </a:bodyPr>
          <a:lstStyle/>
          <a:p>
            <a:r>
              <a:rPr lang="en-US" i="1" dirty="0"/>
              <a:t>*You can also type into the search exactly what you are looking for.* </a:t>
            </a:r>
            <a:endParaRPr lang="en-US" dirty="0"/>
          </a:p>
        </p:txBody>
      </p:sp>
    </p:spTree>
    <p:extLst>
      <p:ext uri="{BB962C8B-B14F-4D97-AF65-F5344CB8AC3E}">
        <p14:creationId xmlns:p14="http://schemas.microsoft.com/office/powerpoint/2010/main" val="314405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98" y="612284"/>
            <a:ext cx="8229600" cy="1143000"/>
          </a:xfrm>
        </p:spPr>
        <p:txBody>
          <a:bodyPr/>
          <a:lstStyle/>
          <a:p>
            <a:pPr algn="l"/>
            <a:r>
              <a:rPr lang="en-US" dirty="0"/>
              <a:t>Once you’ve selected what type of document you are adding, it will prompt you to attach the file/receipt.</a:t>
            </a:r>
          </a:p>
        </p:txBody>
      </p:sp>
      <p:sp>
        <p:nvSpPr>
          <p:cNvPr id="3" name="Slide Number Placeholder 2"/>
          <p:cNvSpPr>
            <a:spLocks noGrp="1"/>
          </p:cNvSpPr>
          <p:nvPr>
            <p:ph type="sldNum" sz="quarter" idx="12"/>
          </p:nvPr>
        </p:nvSpPr>
        <p:spPr/>
        <p:txBody>
          <a:bodyPr/>
          <a:lstStyle/>
          <a:p>
            <a:fld id="{87D59469-ADD3-384E-A448-37977C73F48E}" type="slidenum">
              <a:rPr lang="en-US" smtClean="0"/>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86" y="1661401"/>
            <a:ext cx="7765428" cy="4856922"/>
          </a:xfrm>
          <a:prstGeom prst="rect">
            <a:avLst/>
          </a:prstGeom>
        </p:spPr>
      </p:pic>
      <p:sp>
        <p:nvSpPr>
          <p:cNvPr id="6" name="TextBox 5"/>
          <p:cNvSpPr txBox="1"/>
          <p:nvPr/>
        </p:nvSpPr>
        <p:spPr>
          <a:xfrm>
            <a:off x="3109202" y="4164676"/>
            <a:ext cx="2681999" cy="1200329"/>
          </a:xfrm>
          <a:prstGeom prst="rect">
            <a:avLst/>
          </a:prstGeom>
          <a:noFill/>
        </p:spPr>
        <p:txBody>
          <a:bodyPr wrap="square" rtlCol="0">
            <a:spAutoFit/>
          </a:bodyPr>
          <a:lstStyle/>
          <a:p>
            <a:r>
              <a:rPr lang="en-US" sz="2400" dirty="0">
                <a:solidFill>
                  <a:srgbClr val="FF0000"/>
                </a:solidFill>
              </a:rPr>
              <a:t>Attach all orders, ORDMODS, and signature page here</a:t>
            </a:r>
          </a:p>
        </p:txBody>
      </p:sp>
      <p:sp>
        <p:nvSpPr>
          <p:cNvPr id="8" name="Arrow: Right 7">
            <a:extLst>
              <a:ext uri="{FF2B5EF4-FFF2-40B4-BE49-F238E27FC236}">
                <a16:creationId xmlns:a16="http://schemas.microsoft.com/office/drawing/2014/main" id="{6C53EB72-2311-8BCC-1214-438D35ECBD80}"/>
              </a:ext>
            </a:extLst>
          </p:cNvPr>
          <p:cNvSpPr/>
          <p:nvPr/>
        </p:nvSpPr>
        <p:spPr>
          <a:xfrm rot="16200000">
            <a:off x="4117566" y="3767798"/>
            <a:ext cx="665271" cy="387430"/>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21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4497-AEFA-809A-8928-249E30722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B4D6C-2BA6-619F-4202-E4A95C17C702}"/>
              </a:ext>
            </a:extLst>
          </p:cNvPr>
          <p:cNvSpPr>
            <a:spLocks noGrp="1"/>
          </p:cNvSpPr>
          <p:nvPr>
            <p:ph type="title"/>
          </p:nvPr>
        </p:nvSpPr>
        <p:spPr>
          <a:xfrm>
            <a:off x="949098" y="612284"/>
            <a:ext cx="8229600" cy="1143000"/>
          </a:xfrm>
        </p:spPr>
        <p:txBody>
          <a:bodyPr/>
          <a:lstStyle/>
          <a:p>
            <a:pPr algn="l"/>
            <a:r>
              <a:rPr lang="en-US" sz="2800" dirty="0">
                <a:solidFill>
                  <a:srgbClr val="FF0000"/>
                </a:solidFill>
              </a:rPr>
              <a:t>If you have anything you would like us to know about the expense type it in the notes!</a:t>
            </a:r>
          </a:p>
        </p:txBody>
      </p:sp>
      <p:sp>
        <p:nvSpPr>
          <p:cNvPr id="3" name="Slide Number Placeholder 2">
            <a:extLst>
              <a:ext uri="{FF2B5EF4-FFF2-40B4-BE49-F238E27FC236}">
                <a16:creationId xmlns:a16="http://schemas.microsoft.com/office/drawing/2014/main" id="{AEB6F024-A96A-D1D5-D613-C767F07AB14E}"/>
              </a:ext>
            </a:extLst>
          </p:cNvPr>
          <p:cNvSpPr>
            <a:spLocks noGrp="1"/>
          </p:cNvSpPr>
          <p:nvPr>
            <p:ph type="sldNum" sz="quarter" idx="12"/>
          </p:nvPr>
        </p:nvSpPr>
        <p:spPr/>
        <p:txBody>
          <a:bodyPr/>
          <a:lstStyle/>
          <a:p>
            <a:fld id="{87D59469-ADD3-384E-A448-37977C73F48E}" type="slidenum">
              <a:rPr lang="en-US" smtClean="0"/>
              <a:t>12</a:t>
            </a:fld>
            <a:endParaRPr lang="en-US"/>
          </a:p>
        </p:txBody>
      </p:sp>
      <p:pic>
        <p:nvPicPr>
          <p:cNvPr id="4" name="Picture 3">
            <a:extLst>
              <a:ext uri="{FF2B5EF4-FFF2-40B4-BE49-F238E27FC236}">
                <a16:creationId xmlns:a16="http://schemas.microsoft.com/office/drawing/2014/main" id="{FEF9A420-E740-8B5E-3C4B-0C3B8648B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86" y="1661401"/>
            <a:ext cx="7765428" cy="4856922"/>
          </a:xfrm>
          <a:prstGeom prst="rect">
            <a:avLst/>
          </a:prstGeom>
        </p:spPr>
      </p:pic>
      <p:sp>
        <p:nvSpPr>
          <p:cNvPr id="8" name="Arrow: Right 7">
            <a:extLst>
              <a:ext uri="{FF2B5EF4-FFF2-40B4-BE49-F238E27FC236}">
                <a16:creationId xmlns:a16="http://schemas.microsoft.com/office/drawing/2014/main" id="{2F0598C7-3B36-B897-7D55-94B168F14BDA}"/>
              </a:ext>
            </a:extLst>
          </p:cNvPr>
          <p:cNvSpPr/>
          <p:nvPr/>
        </p:nvSpPr>
        <p:spPr>
          <a:xfrm rot="5400000">
            <a:off x="4117566" y="3767798"/>
            <a:ext cx="665271" cy="387430"/>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11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BE9-66EB-2E07-2BF2-CE1F4E8A95A6}"/>
              </a:ext>
            </a:extLst>
          </p:cNvPr>
          <p:cNvSpPr>
            <a:spLocks noGrp="1"/>
          </p:cNvSpPr>
          <p:nvPr>
            <p:ph type="title"/>
          </p:nvPr>
        </p:nvSpPr>
        <p:spPr>
          <a:xfrm>
            <a:off x="457200" y="718616"/>
            <a:ext cx="8229600" cy="5420768"/>
          </a:xfrm>
        </p:spPr>
        <p:txBody>
          <a:bodyPr>
            <a:normAutofit/>
          </a:bodyPr>
          <a:lstStyle/>
          <a:p>
            <a:r>
              <a:rPr lang="en-US" sz="5400" b="1" dirty="0"/>
              <a:t>How to Find your Orders/ORDMODS and </a:t>
            </a:r>
            <a:br>
              <a:rPr lang="en-US" sz="5400" b="1" dirty="0"/>
            </a:br>
            <a:r>
              <a:rPr lang="en-US" sz="5400" b="1" dirty="0"/>
              <a:t>Signature Page</a:t>
            </a:r>
          </a:p>
        </p:txBody>
      </p:sp>
      <p:sp>
        <p:nvSpPr>
          <p:cNvPr id="3" name="Slide Number Placeholder 2">
            <a:extLst>
              <a:ext uri="{FF2B5EF4-FFF2-40B4-BE49-F238E27FC236}">
                <a16:creationId xmlns:a16="http://schemas.microsoft.com/office/drawing/2014/main" id="{C70E327B-FCFE-E3ED-14C2-C3A445DE29E1}"/>
              </a:ext>
            </a:extLst>
          </p:cNvPr>
          <p:cNvSpPr>
            <a:spLocks noGrp="1"/>
          </p:cNvSpPr>
          <p:nvPr>
            <p:ph type="sldNum" sz="quarter" idx="12"/>
          </p:nvPr>
        </p:nvSpPr>
        <p:spPr/>
        <p:txBody>
          <a:bodyPr/>
          <a:lstStyle/>
          <a:p>
            <a:fld id="{87D59469-ADD3-384E-A448-37977C73F48E}" type="slidenum">
              <a:rPr lang="en-US" smtClean="0"/>
              <a:t>13</a:t>
            </a:fld>
            <a:endParaRPr lang="en-US"/>
          </a:p>
        </p:txBody>
      </p:sp>
    </p:spTree>
    <p:extLst>
      <p:ext uri="{BB962C8B-B14F-4D97-AF65-F5344CB8AC3E}">
        <p14:creationId xmlns:p14="http://schemas.microsoft.com/office/powerpoint/2010/main" val="100006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66184"/>
            <a:ext cx="8229600" cy="1143000"/>
          </a:xfrm>
        </p:spPr>
        <p:txBody>
          <a:bodyPr/>
          <a:lstStyle/>
          <a:p>
            <a:r>
              <a:rPr lang="en-US" dirty="0"/>
              <a:t>How to </a:t>
            </a:r>
            <a:r>
              <a:rPr lang="en-US" sz="2400" dirty="0"/>
              <a:t>Find</a:t>
            </a:r>
            <a:r>
              <a:rPr lang="en-US" dirty="0"/>
              <a:t> Orders/ORDMODS and Signature Page</a:t>
            </a:r>
          </a:p>
        </p:txBody>
      </p:sp>
      <p:sp>
        <p:nvSpPr>
          <p:cNvPr id="3" name="Slide Number Placeholder 2"/>
          <p:cNvSpPr>
            <a:spLocks noGrp="1"/>
          </p:cNvSpPr>
          <p:nvPr>
            <p:ph type="sldNum" sz="quarter" idx="12"/>
          </p:nvPr>
        </p:nvSpPr>
        <p:spPr/>
        <p:txBody>
          <a:bodyPr/>
          <a:lstStyle/>
          <a:p>
            <a:fld id="{87D59469-ADD3-384E-A448-37977C73F48E}" type="slidenum">
              <a:rPr lang="en-US" smtClean="0"/>
              <a:t>14</a:t>
            </a:fld>
            <a:endParaRPr lang="en-US"/>
          </a:p>
        </p:txBody>
      </p:sp>
      <p:sp>
        <p:nvSpPr>
          <p:cNvPr id="4" name="TextBox 3"/>
          <p:cNvSpPr txBox="1"/>
          <p:nvPr/>
        </p:nvSpPr>
        <p:spPr>
          <a:xfrm>
            <a:off x="288175" y="1279637"/>
            <a:ext cx="833766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Log into NSIPS</a:t>
            </a:r>
          </a:p>
          <a:p>
            <a:pPr marL="285750" indent="-285750">
              <a:buFont typeface="Arial" panose="020B0604020202020204" pitchFamily="34" charset="0"/>
              <a:buChar char="•"/>
            </a:pPr>
            <a:r>
              <a:rPr lang="en-US" sz="2400" dirty="0"/>
              <a:t>Click “Employee Self Service” from the menu</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2" t="2733" r="182" b="12802"/>
          <a:stretch/>
        </p:blipFill>
        <p:spPr>
          <a:xfrm>
            <a:off x="0" y="2249391"/>
            <a:ext cx="9144000" cy="2934393"/>
          </a:xfrm>
          <a:prstGeom prst="rect">
            <a:avLst/>
          </a:prstGeom>
        </p:spPr>
      </p:pic>
      <p:sp>
        <p:nvSpPr>
          <p:cNvPr id="6" name="Arrow: Right 5">
            <a:extLst>
              <a:ext uri="{FF2B5EF4-FFF2-40B4-BE49-F238E27FC236}">
                <a16:creationId xmlns:a16="http://schemas.microsoft.com/office/drawing/2014/main" id="{94524A46-3E6E-8CCA-B584-E6D4A42641A0}"/>
              </a:ext>
            </a:extLst>
          </p:cNvPr>
          <p:cNvSpPr/>
          <p:nvPr/>
        </p:nvSpPr>
        <p:spPr>
          <a:xfrm rot="10800000">
            <a:off x="1231076" y="3458015"/>
            <a:ext cx="1181198" cy="814805"/>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44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6799"/>
            <a:ext cx="8229600" cy="1143000"/>
          </a:xfrm>
        </p:spPr>
        <p:txBody>
          <a:bodyPr>
            <a:normAutofit/>
          </a:bodyPr>
          <a:lstStyle/>
          <a:p>
            <a:r>
              <a:rPr lang="en-US" sz="2800" dirty="0"/>
              <a:t>How to Find Orders/ORDMODS and Signature Page</a:t>
            </a:r>
          </a:p>
        </p:txBody>
      </p:sp>
      <p:sp>
        <p:nvSpPr>
          <p:cNvPr id="3" name="Slide Number Placeholder 2"/>
          <p:cNvSpPr>
            <a:spLocks noGrp="1"/>
          </p:cNvSpPr>
          <p:nvPr>
            <p:ph type="sldNum" sz="quarter" idx="12"/>
          </p:nvPr>
        </p:nvSpPr>
        <p:spPr/>
        <p:txBody>
          <a:bodyPr/>
          <a:lstStyle/>
          <a:p>
            <a:fld id="{87D59469-ADD3-384E-A448-37977C73F48E}" type="slidenum">
              <a:rPr lang="en-US" smtClean="0"/>
              <a:t>15</a:t>
            </a:fld>
            <a:endParaRPr lang="en-US"/>
          </a:p>
        </p:txBody>
      </p:sp>
      <p:sp>
        <p:nvSpPr>
          <p:cNvPr id="4" name="TextBox 3"/>
          <p:cNvSpPr txBox="1"/>
          <p:nvPr/>
        </p:nvSpPr>
        <p:spPr>
          <a:xfrm>
            <a:off x="282633" y="1246909"/>
            <a:ext cx="8462356"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Click “View”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653" r="52074" b="33334"/>
          <a:stretch/>
        </p:blipFill>
        <p:spPr>
          <a:xfrm>
            <a:off x="0" y="1970116"/>
            <a:ext cx="8509000" cy="3873730"/>
          </a:xfrm>
          <a:prstGeom prst="rect">
            <a:avLst/>
          </a:prstGeom>
        </p:spPr>
      </p:pic>
      <p:sp>
        <p:nvSpPr>
          <p:cNvPr id="7" name="Arrow: Right 6">
            <a:extLst>
              <a:ext uri="{FF2B5EF4-FFF2-40B4-BE49-F238E27FC236}">
                <a16:creationId xmlns:a16="http://schemas.microsoft.com/office/drawing/2014/main" id="{C8286A94-20C4-ABA0-B9AA-2A96EE7813EF}"/>
              </a:ext>
            </a:extLst>
          </p:cNvPr>
          <p:cNvSpPr/>
          <p:nvPr/>
        </p:nvSpPr>
        <p:spPr>
          <a:xfrm rot="10800000">
            <a:off x="1248493" y="3997946"/>
            <a:ext cx="1181198" cy="814805"/>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24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14592"/>
            <a:ext cx="8229600" cy="1143000"/>
          </a:xfrm>
        </p:spPr>
        <p:txBody>
          <a:bodyPr>
            <a:normAutofit/>
          </a:bodyPr>
          <a:lstStyle/>
          <a:p>
            <a:r>
              <a:rPr lang="en-US" sz="2800" dirty="0"/>
              <a:t>How to Find Orders/ORDMODS and Signature Page</a:t>
            </a:r>
          </a:p>
        </p:txBody>
      </p:sp>
      <p:sp>
        <p:nvSpPr>
          <p:cNvPr id="3" name="Slide Number Placeholder 2"/>
          <p:cNvSpPr>
            <a:spLocks noGrp="1"/>
          </p:cNvSpPr>
          <p:nvPr>
            <p:ph type="sldNum" sz="quarter" idx="12"/>
          </p:nvPr>
        </p:nvSpPr>
        <p:spPr/>
        <p:txBody>
          <a:bodyPr/>
          <a:lstStyle/>
          <a:p>
            <a:fld id="{87D59469-ADD3-384E-A448-37977C73F48E}" type="slidenum">
              <a:rPr lang="en-US" smtClean="0"/>
              <a:t>16</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14"/>
          <a:stretch/>
        </p:blipFill>
        <p:spPr>
          <a:xfrm>
            <a:off x="0" y="2053244"/>
            <a:ext cx="9144000" cy="3564368"/>
          </a:xfrm>
          <a:prstGeom prst="rect">
            <a:avLst/>
          </a:prstGeom>
        </p:spPr>
      </p:pic>
      <p:sp>
        <p:nvSpPr>
          <p:cNvPr id="11" name="TextBox 10"/>
          <p:cNvSpPr txBox="1"/>
          <p:nvPr/>
        </p:nvSpPr>
        <p:spPr>
          <a:xfrm>
            <a:off x="274320" y="1246909"/>
            <a:ext cx="841248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“AT/ADT Orders Signature Page”</a:t>
            </a:r>
          </a:p>
        </p:txBody>
      </p:sp>
      <p:sp>
        <p:nvSpPr>
          <p:cNvPr id="6" name="Arrow: Right 5">
            <a:extLst>
              <a:ext uri="{FF2B5EF4-FFF2-40B4-BE49-F238E27FC236}">
                <a16:creationId xmlns:a16="http://schemas.microsoft.com/office/drawing/2014/main" id="{BF0CC465-A56E-59DF-F0E1-2C263DF38782}"/>
              </a:ext>
            </a:extLst>
          </p:cNvPr>
          <p:cNvSpPr/>
          <p:nvPr/>
        </p:nvSpPr>
        <p:spPr>
          <a:xfrm>
            <a:off x="4572000" y="4955177"/>
            <a:ext cx="1445623" cy="752420"/>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39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1219"/>
            <a:ext cx="8229600" cy="1143000"/>
          </a:xfrm>
        </p:spPr>
        <p:txBody>
          <a:bodyPr>
            <a:normAutofit/>
          </a:bodyPr>
          <a:lstStyle/>
          <a:p>
            <a:r>
              <a:rPr lang="en-US" sz="2800" dirty="0"/>
              <a:t>How to Find Orders/ORDMODS and Signature Page</a:t>
            </a:r>
          </a:p>
        </p:txBody>
      </p:sp>
      <p:sp>
        <p:nvSpPr>
          <p:cNvPr id="3" name="Slide Number Placeholder 2"/>
          <p:cNvSpPr>
            <a:spLocks noGrp="1"/>
          </p:cNvSpPr>
          <p:nvPr>
            <p:ph type="sldNum" sz="quarter" idx="12"/>
          </p:nvPr>
        </p:nvSpPr>
        <p:spPr/>
        <p:txBody>
          <a:bodyPr/>
          <a:lstStyle/>
          <a:p>
            <a:fld id="{87D59469-ADD3-384E-A448-37977C73F48E}" type="slidenum">
              <a:rPr lang="en-US" smtClean="0"/>
              <a:t>17</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3429"/>
          <a:stretch/>
        </p:blipFill>
        <p:spPr>
          <a:xfrm>
            <a:off x="0" y="1822733"/>
            <a:ext cx="9144000" cy="3040212"/>
          </a:xfrm>
          <a:prstGeom prst="rect">
            <a:avLst/>
          </a:prstGeom>
        </p:spPr>
      </p:pic>
      <p:sp>
        <p:nvSpPr>
          <p:cNvPr id="6" name="TextBox 5"/>
          <p:cNvSpPr txBox="1"/>
          <p:nvPr/>
        </p:nvSpPr>
        <p:spPr>
          <a:xfrm>
            <a:off x="145670" y="1192288"/>
            <a:ext cx="845404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Retrieve orders/ORDMODS and signature page</a:t>
            </a:r>
          </a:p>
        </p:txBody>
      </p:sp>
      <p:sp>
        <p:nvSpPr>
          <p:cNvPr id="7" name="TextBox 6"/>
          <p:cNvSpPr txBox="1"/>
          <p:nvPr/>
        </p:nvSpPr>
        <p:spPr>
          <a:xfrm>
            <a:off x="1" y="5520174"/>
            <a:ext cx="9143999" cy="646331"/>
          </a:xfrm>
          <a:prstGeom prst="rect">
            <a:avLst/>
          </a:prstGeom>
          <a:noFill/>
        </p:spPr>
        <p:txBody>
          <a:bodyPr wrap="square" rtlCol="0">
            <a:spAutoFit/>
          </a:bodyPr>
          <a:lstStyle/>
          <a:p>
            <a:r>
              <a:rPr lang="en-US" i="1" dirty="0"/>
              <a:t>*If your signature page is completely blank (NOT SIGNED) and you have been off orders more than 5 days please contact the OIC or POC on your orders to request proper E-mustering*</a:t>
            </a:r>
          </a:p>
        </p:txBody>
      </p:sp>
      <p:sp>
        <p:nvSpPr>
          <p:cNvPr id="4" name="Arrow: Right 3">
            <a:extLst>
              <a:ext uri="{FF2B5EF4-FFF2-40B4-BE49-F238E27FC236}">
                <a16:creationId xmlns:a16="http://schemas.microsoft.com/office/drawing/2014/main" id="{A3AA25F0-0A9C-1532-028A-9F6EC2FB5FD5}"/>
              </a:ext>
            </a:extLst>
          </p:cNvPr>
          <p:cNvSpPr/>
          <p:nvPr/>
        </p:nvSpPr>
        <p:spPr>
          <a:xfrm>
            <a:off x="4197531" y="4018717"/>
            <a:ext cx="1166950" cy="623090"/>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C91C4A9-FE0C-F7AE-35E1-DC3C51CD247F}"/>
              </a:ext>
            </a:extLst>
          </p:cNvPr>
          <p:cNvSpPr txBox="1"/>
          <p:nvPr/>
        </p:nvSpPr>
        <p:spPr>
          <a:xfrm>
            <a:off x="3863587" y="4554959"/>
            <a:ext cx="2084367" cy="646331"/>
          </a:xfrm>
          <a:prstGeom prst="rect">
            <a:avLst/>
          </a:prstGeom>
          <a:noFill/>
        </p:spPr>
        <p:txBody>
          <a:bodyPr wrap="square" rtlCol="0">
            <a:spAutoFit/>
          </a:bodyPr>
          <a:lstStyle/>
          <a:p>
            <a:r>
              <a:rPr lang="en-US" dirty="0"/>
              <a:t>This will have your signature page.</a:t>
            </a:r>
          </a:p>
        </p:txBody>
      </p:sp>
      <p:sp>
        <p:nvSpPr>
          <p:cNvPr id="9" name="Arrow: Right 8">
            <a:extLst>
              <a:ext uri="{FF2B5EF4-FFF2-40B4-BE49-F238E27FC236}">
                <a16:creationId xmlns:a16="http://schemas.microsoft.com/office/drawing/2014/main" id="{660B48E9-EFB5-B48E-3D60-DDF8EF816D0A}"/>
              </a:ext>
            </a:extLst>
          </p:cNvPr>
          <p:cNvSpPr/>
          <p:nvPr/>
        </p:nvSpPr>
        <p:spPr>
          <a:xfrm rot="10800000">
            <a:off x="7265619" y="4106563"/>
            <a:ext cx="990106" cy="448395"/>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6E107F-E4AE-F015-72D2-E734DB61A09C}"/>
              </a:ext>
            </a:extLst>
          </p:cNvPr>
          <p:cNvSpPr txBox="1"/>
          <p:nvPr/>
        </p:nvSpPr>
        <p:spPr>
          <a:xfrm>
            <a:off x="7422869" y="3020066"/>
            <a:ext cx="1541417" cy="1200329"/>
          </a:xfrm>
          <a:prstGeom prst="rect">
            <a:avLst/>
          </a:prstGeom>
          <a:noFill/>
        </p:spPr>
        <p:txBody>
          <a:bodyPr wrap="square" rtlCol="0">
            <a:spAutoFit/>
          </a:bodyPr>
          <a:lstStyle/>
          <a:p>
            <a:r>
              <a:rPr lang="en-US" dirty="0"/>
              <a:t>This will have your full orders and ORDMODS.</a:t>
            </a:r>
          </a:p>
        </p:txBody>
      </p:sp>
    </p:spTree>
    <p:extLst>
      <p:ext uri="{BB962C8B-B14F-4D97-AF65-F5344CB8AC3E}">
        <p14:creationId xmlns:p14="http://schemas.microsoft.com/office/powerpoint/2010/main" val="243879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27" y="-161532"/>
            <a:ext cx="8229600" cy="1143000"/>
          </a:xfrm>
        </p:spPr>
        <p:txBody>
          <a:bodyPr>
            <a:normAutofit/>
          </a:bodyPr>
          <a:lstStyle/>
          <a:p>
            <a:r>
              <a:rPr lang="en-US" sz="4000" dirty="0"/>
              <a:t>Itinerary VS Invoice</a:t>
            </a:r>
          </a:p>
        </p:txBody>
      </p:sp>
      <p:sp>
        <p:nvSpPr>
          <p:cNvPr id="3" name="Slide Number Placeholder 2"/>
          <p:cNvSpPr>
            <a:spLocks noGrp="1"/>
          </p:cNvSpPr>
          <p:nvPr>
            <p:ph type="sldNum" sz="quarter" idx="12"/>
          </p:nvPr>
        </p:nvSpPr>
        <p:spPr/>
        <p:txBody>
          <a:bodyPr/>
          <a:lstStyle/>
          <a:p>
            <a:fld id="{87D59469-ADD3-384E-A448-37977C73F48E}" type="slidenum">
              <a:rPr lang="en-US" smtClean="0"/>
              <a:t>18</a:t>
            </a:fld>
            <a:endParaRPr lang="en-US"/>
          </a:p>
        </p:txBody>
      </p:sp>
      <p:sp>
        <p:nvSpPr>
          <p:cNvPr id="5" name="TextBox 4"/>
          <p:cNvSpPr txBox="1"/>
          <p:nvPr/>
        </p:nvSpPr>
        <p:spPr>
          <a:xfrm>
            <a:off x="204927" y="1307372"/>
            <a:ext cx="369121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This is a SATO Flight itinerary. If you are booked flights and/or rental car you will receive an email with this attached</a:t>
            </a:r>
            <a:r>
              <a:rPr lang="en-US" dirty="0"/>
              <a:t>. *</a:t>
            </a:r>
            <a:r>
              <a:rPr lang="en-US" i="1" dirty="0">
                <a:highlight>
                  <a:srgbClr val="FFFF00"/>
                </a:highlight>
              </a:rPr>
              <a:t>We cannot retrieve your itinerary for you. *</a:t>
            </a:r>
          </a:p>
          <a:p>
            <a:pPr marL="285750" indent="-285750">
              <a:buFont typeface="Arial" panose="020B0604020202020204" pitchFamily="34" charset="0"/>
              <a:buChar char="•"/>
            </a:pPr>
            <a:r>
              <a:rPr lang="en-US" sz="2000" dirty="0"/>
              <a:t>Your voucher will automatically be returned to you if you do not have the invoice attached.</a:t>
            </a:r>
          </a:p>
          <a:p>
            <a:pPr marL="285750" indent="-285750">
              <a:buFont typeface="Arial" panose="020B0604020202020204" pitchFamily="34" charset="0"/>
              <a:buChar char="•"/>
            </a:pPr>
            <a:r>
              <a:rPr lang="en-US" sz="2000" dirty="0"/>
              <a:t>If you cannot find this in your email you will have to request the SATO INVOICE from their website.</a:t>
            </a:r>
          </a:p>
        </p:txBody>
      </p:sp>
      <p:sp>
        <p:nvSpPr>
          <p:cNvPr id="7" name="AutoShape 2" descr="Sato Wholesalers Travel Itinerary">
            <a:extLst>
              <a:ext uri="{FF2B5EF4-FFF2-40B4-BE49-F238E27FC236}">
                <a16:creationId xmlns:a16="http://schemas.microsoft.com/office/drawing/2014/main" id="{48970C66-247B-FCC2-E2DC-F92EA754E75A}"/>
              </a:ext>
            </a:extLst>
          </p:cNvPr>
          <p:cNvSpPr>
            <a:spLocks noChangeAspect="1" noChangeArrowheads="1"/>
          </p:cNvSpPr>
          <p:nvPr/>
        </p:nvSpPr>
        <p:spPr bwMode="auto">
          <a:xfrm>
            <a:off x="4419600" y="1093124"/>
            <a:ext cx="2488276" cy="2488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251DBC2-2157-C830-34D1-92D08B99344A}"/>
              </a:ext>
            </a:extLst>
          </p:cNvPr>
          <p:cNvPicPr>
            <a:picLocks noChangeAspect="1"/>
          </p:cNvPicPr>
          <p:nvPr/>
        </p:nvPicPr>
        <p:blipFill>
          <a:blip r:embed="rId2"/>
          <a:stretch>
            <a:fillRect/>
          </a:stretch>
        </p:blipFill>
        <p:spPr>
          <a:xfrm>
            <a:off x="4617061" y="869811"/>
            <a:ext cx="3882887" cy="5851674"/>
          </a:xfrm>
          <a:prstGeom prst="rect">
            <a:avLst/>
          </a:prstGeom>
        </p:spPr>
      </p:pic>
    </p:spTree>
    <p:extLst>
      <p:ext uri="{BB962C8B-B14F-4D97-AF65-F5344CB8AC3E}">
        <p14:creationId xmlns:p14="http://schemas.microsoft.com/office/powerpoint/2010/main" val="328053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6242B-B239-3CFB-537D-B0ABE462E8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9D5B47-465A-22A2-5AB5-31A33669F9B9}"/>
              </a:ext>
            </a:extLst>
          </p:cNvPr>
          <p:cNvSpPr>
            <a:spLocks noGrp="1"/>
          </p:cNvSpPr>
          <p:nvPr>
            <p:ph type="sldNum" sz="quarter" idx="12"/>
          </p:nvPr>
        </p:nvSpPr>
        <p:spPr/>
        <p:txBody>
          <a:bodyPr/>
          <a:lstStyle/>
          <a:p>
            <a:fld id="{87D59469-ADD3-384E-A448-37977C73F48E}" type="slidenum">
              <a:rPr lang="en-US" smtClean="0"/>
              <a:t>19</a:t>
            </a:fld>
            <a:endParaRPr lang="en-US"/>
          </a:p>
        </p:txBody>
      </p:sp>
      <p:sp>
        <p:nvSpPr>
          <p:cNvPr id="6" name="TextBox 5">
            <a:extLst>
              <a:ext uri="{FF2B5EF4-FFF2-40B4-BE49-F238E27FC236}">
                <a16:creationId xmlns:a16="http://schemas.microsoft.com/office/drawing/2014/main" id="{5D019263-3BEF-0B68-43AD-EB5DA61D3AA7}"/>
              </a:ext>
            </a:extLst>
          </p:cNvPr>
          <p:cNvSpPr txBox="1"/>
          <p:nvPr/>
        </p:nvSpPr>
        <p:spPr>
          <a:xfrm>
            <a:off x="158485" y="1259175"/>
            <a:ext cx="3934289" cy="4339650"/>
          </a:xfrm>
          <a:prstGeom prst="rect">
            <a:avLst/>
          </a:prstGeom>
          <a:noFill/>
        </p:spPr>
        <p:txBody>
          <a:bodyPr wrap="square" rtlCol="0">
            <a:spAutoFit/>
          </a:bodyPr>
          <a:lstStyle/>
          <a:p>
            <a:pPr algn="ctr"/>
            <a:r>
              <a:rPr lang="en-US" sz="5400" dirty="0"/>
              <a:t>How to Request the CWT SATO </a:t>
            </a:r>
            <a:r>
              <a:rPr lang="en-US" sz="6000" dirty="0"/>
              <a:t>Invoice</a:t>
            </a:r>
            <a:r>
              <a:rPr lang="en-US" sz="5400" dirty="0"/>
              <a:t> Retrieval </a:t>
            </a:r>
          </a:p>
        </p:txBody>
      </p:sp>
      <p:sp>
        <p:nvSpPr>
          <p:cNvPr id="7" name="AutoShape 2" descr="Sato Wholesalers Travel Itinerary">
            <a:extLst>
              <a:ext uri="{FF2B5EF4-FFF2-40B4-BE49-F238E27FC236}">
                <a16:creationId xmlns:a16="http://schemas.microsoft.com/office/drawing/2014/main" id="{788966CA-C41E-4D25-87EF-77B4CE712934}"/>
              </a:ext>
            </a:extLst>
          </p:cNvPr>
          <p:cNvSpPr>
            <a:spLocks noChangeAspect="1" noChangeArrowheads="1"/>
          </p:cNvSpPr>
          <p:nvPr/>
        </p:nvSpPr>
        <p:spPr bwMode="auto">
          <a:xfrm>
            <a:off x="4419600" y="1093124"/>
            <a:ext cx="2488276" cy="2488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Table&#10;&#10;Description automatically generated">
            <a:extLst>
              <a:ext uri="{FF2B5EF4-FFF2-40B4-BE49-F238E27FC236}">
                <a16:creationId xmlns:a16="http://schemas.microsoft.com/office/drawing/2014/main" id="{A81E8928-4E14-2FBC-20D2-51F5495F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906" y="783542"/>
            <a:ext cx="4591523" cy="5937943"/>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D3AF15AB-CD15-0C06-8F18-BBB01D5DA21B}"/>
                  </a:ext>
                </a:extLst>
              </p14:cNvPr>
              <p14:cNvContentPartPr/>
              <p14:nvPr/>
            </p14:nvContentPartPr>
            <p14:xfrm>
              <a:off x="5200085" y="1926202"/>
              <a:ext cx="268920" cy="28440"/>
            </p14:xfrm>
          </p:contentPart>
        </mc:Choice>
        <mc:Fallback xmlns="">
          <p:pic>
            <p:nvPicPr>
              <p:cNvPr id="12" name="Ink 11">
                <a:extLst>
                  <a:ext uri="{FF2B5EF4-FFF2-40B4-BE49-F238E27FC236}">
                    <a16:creationId xmlns:a16="http://schemas.microsoft.com/office/drawing/2014/main" id="{D3AF15AB-CD15-0C06-8F18-BBB01D5DA21B}"/>
                  </a:ext>
                </a:extLst>
              </p:cNvPr>
              <p:cNvPicPr/>
              <p:nvPr/>
            </p:nvPicPr>
            <p:blipFill>
              <a:blip r:embed="rId4"/>
              <a:stretch>
                <a:fillRect/>
              </a:stretch>
            </p:blipFill>
            <p:spPr>
              <a:xfrm>
                <a:off x="5164445" y="1890202"/>
                <a:ext cx="34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F1E365CD-A4B5-4C86-D4E9-29ED6DEB8AE2}"/>
                  </a:ext>
                </a:extLst>
              </p14:cNvPr>
              <p14:cNvContentPartPr/>
              <p14:nvPr/>
            </p14:nvContentPartPr>
            <p14:xfrm>
              <a:off x="7469885" y="1926134"/>
              <a:ext cx="408960" cy="25560"/>
            </p14:xfrm>
          </p:contentPart>
        </mc:Choice>
        <mc:Fallback xmlns="">
          <p:pic>
            <p:nvPicPr>
              <p:cNvPr id="13" name="Ink 12">
                <a:extLst>
                  <a:ext uri="{FF2B5EF4-FFF2-40B4-BE49-F238E27FC236}">
                    <a16:creationId xmlns:a16="http://schemas.microsoft.com/office/drawing/2014/main" id="{F1E365CD-A4B5-4C86-D4E9-29ED6DEB8AE2}"/>
                  </a:ext>
                </a:extLst>
              </p:cNvPr>
              <p:cNvPicPr/>
              <p:nvPr/>
            </p:nvPicPr>
            <p:blipFill>
              <a:blip r:embed="rId6"/>
              <a:stretch>
                <a:fillRect/>
              </a:stretch>
            </p:blipFill>
            <p:spPr>
              <a:xfrm>
                <a:off x="7434245" y="1890494"/>
                <a:ext cx="480600" cy="97200"/>
              </a:xfrm>
              <a:prstGeom prst="rect">
                <a:avLst/>
              </a:prstGeom>
            </p:spPr>
          </p:pic>
        </mc:Fallback>
      </mc:AlternateContent>
      <p:grpSp>
        <p:nvGrpSpPr>
          <p:cNvPr id="16" name="Group 15">
            <a:extLst>
              <a:ext uri="{FF2B5EF4-FFF2-40B4-BE49-F238E27FC236}">
                <a16:creationId xmlns:a16="http://schemas.microsoft.com/office/drawing/2014/main" id="{3AAF8367-48B7-08B9-BAD0-24E5B01B9442}"/>
              </a:ext>
            </a:extLst>
          </p:cNvPr>
          <p:cNvGrpSpPr/>
          <p:nvPr/>
        </p:nvGrpSpPr>
        <p:grpSpPr>
          <a:xfrm>
            <a:off x="5232845" y="2012414"/>
            <a:ext cx="282600" cy="115560"/>
            <a:chOff x="5232845" y="2012414"/>
            <a:chExt cx="282600" cy="11556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338635AE-72E9-4E7E-F69C-94BF1467E34F}"/>
                    </a:ext>
                  </a:extLst>
                </p14:cNvPr>
                <p14:cNvContentPartPr/>
                <p14:nvPr/>
              </p14:nvContentPartPr>
              <p14:xfrm>
                <a:off x="5232845" y="2087294"/>
                <a:ext cx="282600" cy="40680"/>
              </p14:xfrm>
            </p:contentPart>
          </mc:Choice>
          <mc:Fallback xmlns="">
            <p:pic>
              <p:nvPicPr>
                <p:cNvPr id="14" name="Ink 13">
                  <a:extLst>
                    <a:ext uri="{FF2B5EF4-FFF2-40B4-BE49-F238E27FC236}">
                      <a16:creationId xmlns:a16="http://schemas.microsoft.com/office/drawing/2014/main" id="{338635AE-72E9-4E7E-F69C-94BF1467E34F}"/>
                    </a:ext>
                  </a:extLst>
                </p:cNvPr>
                <p:cNvPicPr/>
                <p:nvPr/>
              </p:nvPicPr>
              <p:blipFill>
                <a:blip r:embed="rId8"/>
                <a:stretch>
                  <a:fillRect/>
                </a:stretch>
              </p:blipFill>
              <p:spPr>
                <a:xfrm>
                  <a:off x="5196845" y="2051654"/>
                  <a:ext cx="354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1B30E976-E35B-39A7-EB19-C0E5D41BC963}"/>
                    </a:ext>
                  </a:extLst>
                </p14:cNvPr>
                <p14:cNvContentPartPr/>
                <p14:nvPr/>
              </p14:nvContentPartPr>
              <p14:xfrm>
                <a:off x="5267405" y="2012414"/>
                <a:ext cx="1440" cy="21960"/>
              </p14:xfrm>
            </p:contentPart>
          </mc:Choice>
          <mc:Fallback xmlns="">
            <p:pic>
              <p:nvPicPr>
                <p:cNvPr id="15" name="Ink 14">
                  <a:extLst>
                    <a:ext uri="{FF2B5EF4-FFF2-40B4-BE49-F238E27FC236}">
                      <a16:creationId xmlns:a16="http://schemas.microsoft.com/office/drawing/2014/main" id="{1B30E976-E35B-39A7-EB19-C0E5D41BC963}"/>
                    </a:ext>
                  </a:extLst>
                </p:cNvPr>
                <p:cNvPicPr/>
                <p:nvPr/>
              </p:nvPicPr>
              <p:blipFill>
                <a:blip r:embed="rId10"/>
                <a:stretch>
                  <a:fillRect/>
                </a:stretch>
              </p:blipFill>
              <p:spPr>
                <a:xfrm>
                  <a:off x="5231765" y="1976774"/>
                  <a:ext cx="7308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391E24D5-2107-80CE-5A21-A8ED5C98CB38}"/>
                  </a:ext>
                </a:extLst>
              </p14:cNvPr>
              <p14:cNvContentPartPr/>
              <p14:nvPr/>
            </p14:nvContentPartPr>
            <p14:xfrm>
              <a:off x="7435685" y="2242454"/>
              <a:ext cx="360" cy="360"/>
            </p14:xfrm>
          </p:contentPart>
        </mc:Choice>
        <mc:Fallback xmlns="">
          <p:pic>
            <p:nvPicPr>
              <p:cNvPr id="17" name="Ink 16">
                <a:extLst>
                  <a:ext uri="{FF2B5EF4-FFF2-40B4-BE49-F238E27FC236}">
                    <a16:creationId xmlns:a16="http://schemas.microsoft.com/office/drawing/2014/main" id="{391E24D5-2107-80CE-5A21-A8ED5C98CB38}"/>
                  </a:ext>
                </a:extLst>
              </p:cNvPr>
              <p:cNvPicPr/>
              <p:nvPr/>
            </p:nvPicPr>
            <p:blipFill>
              <a:blip r:embed="rId12"/>
              <a:stretch>
                <a:fillRect/>
              </a:stretch>
            </p:blipFill>
            <p:spPr>
              <a:xfrm>
                <a:off x="7399685" y="220681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68A8CB47-5403-AD8C-5AA2-66C688AE1124}"/>
                  </a:ext>
                </a:extLst>
              </p14:cNvPr>
              <p14:cNvContentPartPr/>
              <p14:nvPr/>
            </p14:nvContentPartPr>
            <p14:xfrm>
              <a:off x="5387645" y="2541614"/>
              <a:ext cx="225360" cy="360"/>
            </p14:xfrm>
          </p:contentPart>
        </mc:Choice>
        <mc:Fallback xmlns="">
          <p:pic>
            <p:nvPicPr>
              <p:cNvPr id="18" name="Ink 17">
                <a:extLst>
                  <a:ext uri="{FF2B5EF4-FFF2-40B4-BE49-F238E27FC236}">
                    <a16:creationId xmlns:a16="http://schemas.microsoft.com/office/drawing/2014/main" id="{68A8CB47-5403-AD8C-5AA2-66C688AE1124}"/>
                  </a:ext>
                </a:extLst>
              </p:cNvPr>
              <p:cNvPicPr/>
              <p:nvPr/>
            </p:nvPicPr>
            <p:blipFill>
              <a:blip r:embed="rId14"/>
              <a:stretch>
                <a:fillRect/>
              </a:stretch>
            </p:blipFill>
            <p:spPr>
              <a:xfrm>
                <a:off x="5352005" y="2505614"/>
                <a:ext cx="297000" cy="72000"/>
              </a:xfrm>
              <a:prstGeom prst="rect">
                <a:avLst/>
              </a:prstGeom>
            </p:spPr>
          </p:pic>
        </mc:Fallback>
      </mc:AlternateContent>
      <p:sp>
        <p:nvSpPr>
          <p:cNvPr id="4" name="TextBox 3">
            <a:extLst>
              <a:ext uri="{FF2B5EF4-FFF2-40B4-BE49-F238E27FC236}">
                <a16:creationId xmlns:a16="http://schemas.microsoft.com/office/drawing/2014/main" id="{947E60F0-2193-216C-5A9F-9709B4DDF3C0}"/>
              </a:ext>
            </a:extLst>
          </p:cNvPr>
          <p:cNvSpPr txBox="1"/>
          <p:nvPr/>
        </p:nvSpPr>
        <p:spPr>
          <a:xfrm>
            <a:off x="4789715" y="5137401"/>
            <a:ext cx="3320079" cy="646331"/>
          </a:xfrm>
          <a:prstGeom prst="rect">
            <a:avLst/>
          </a:prstGeom>
          <a:noFill/>
        </p:spPr>
        <p:txBody>
          <a:bodyPr wrap="square" rtlCol="0">
            <a:spAutoFit/>
          </a:bodyPr>
          <a:lstStyle/>
          <a:p>
            <a:pPr algn="ctr"/>
            <a:r>
              <a:rPr lang="en-US" dirty="0">
                <a:highlight>
                  <a:srgbClr val="FFFF00"/>
                </a:highlight>
              </a:rPr>
              <a:t>EXAMPLE OF THE CWT SATO INVOICE</a:t>
            </a:r>
          </a:p>
        </p:txBody>
      </p:sp>
      <p:sp>
        <p:nvSpPr>
          <p:cNvPr id="5" name="TextBox 4">
            <a:extLst>
              <a:ext uri="{FF2B5EF4-FFF2-40B4-BE49-F238E27FC236}">
                <a16:creationId xmlns:a16="http://schemas.microsoft.com/office/drawing/2014/main" id="{C5E71809-51D2-4363-2C5D-91520DAAB742}"/>
              </a:ext>
            </a:extLst>
          </p:cNvPr>
          <p:cNvSpPr txBox="1"/>
          <p:nvPr/>
        </p:nvSpPr>
        <p:spPr>
          <a:xfrm>
            <a:off x="409303" y="5390606"/>
            <a:ext cx="3570514" cy="923330"/>
          </a:xfrm>
          <a:prstGeom prst="rect">
            <a:avLst/>
          </a:prstGeom>
          <a:noFill/>
        </p:spPr>
        <p:txBody>
          <a:bodyPr wrap="square" rtlCol="0">
            <a:spAutoFit/>
          </a:bodyPr>
          <a:lstStyle/>
          <a:p>
            <a:r>
              <a:rPr lang="en-US" dirty="0">
                <a:highlight>
                  <a:srgbClr val="FFFF00"/>
                </a:highlight>
              </a:rPr>
              <a:t>ONLY NEEDED IF YOU LOST THE ITINERARY!!! </a:t>
            </a:r>
          </a:p>
          <a:p>
            <a:r>
              <a:rPr lang="en-US" dirty="0">
                <a:highlight>
                  <a:srgbClr val="FFFF00"/>
                </a:highlight>
              </a:rPr>
              <a:t>*</a:t>
            </a:r>
            <a:r>
              <a:rPr lang="en-US" b="1" i="1" dirty="0">
                <a:highlight>
                  <a:srgbClr val="FFFF00"/>
                </a:highlight>
              </a:rPr>
              <a:t>SHOWED ON PREVIOUS SLIDE*</a:t>
            </a:r>
          </a:p>
        </p:txBody>
      </p:sp>
    </p:spTree>
    <p:extLst>
      <p:ext uri="{BB962C8B-B14F-4D97-AF65-F5344CB8AC3E}">
        <p14:creationId xmlns:p14="http://schemas.microsoft.com/office/powerpoint/2010/main" val="39155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14" y="805420"/>
            <a:ext cx="8229600" cy="1143000"/>
          </a:xfrm>
        </p:spPr>
        <p:txBody>
          <a:bodyPr>
            <a:normAutofit fontScale="90000"/>
          </a:bodyPr>
          <a:lstStyle/>
          <a:p>
            <a:r>
              <a:rPr lang="en-US" sz="4400" dirty="0">
                <a:solidFill>
                  <a:srgbClr val="FF0000"/>
                </a:solidFill>
                <a:highlight>
                  <a:srgbClr val="FFFF00"/>
                </a:highlight>
              </a:rPr>
              <a:t>REQUIRED DOCUMENTS </a:t>
            </a:r>
            <a:r>
              <a:rPr lang="en-US" sz="4000" dirty="0"/>
              <a:t>IN VOUCHER</a:t>
            </a:r>
            <a:endParaRPr lang="en-US" sz="3600" dirty="0"/>
          </a:p>
        </p:txBody>
      </p:sp>
      <p:sp>
        <p:nvSpPr>
          <p:cNvPr id="3" name="Slide Number Placeholder 2"/>
          <p:cNvSpPr>
            <a:spLocks noGrp="1"/>
          </p:cNvSpPr>
          <p:nvPr>
            <p:ph type="sldNum" sz="quarter" idx="12"/>
          </p:nvPr>
        </p:nvSpPr>
        <p:spPr/>
        <p:txBody>
          <a:bodyPr/>
          <a:lstStyle/>
          <a:p>
            <a:fld id="{87D59469-ADD3-384E-A448-37977C73F48E}" type="slidenum">
              <a:rPr lang="en-US" smtClean="0"/>
              <a:t>2</a:t>
            </a:fld>
            <a:endParaRPr lang="en-US"/>
          </a:p>
        </p:txBody>
      </p:sp>
      <p:sp>
        <p:nvSpPr>
          <p:cNvPr id="4" name="TextBox 3"/>
          <p:cNvSpPr txBox="1"/>
          <p:nvPr/>
        </p:nvSpPr>
        <p:spPr>
          <a:xfrm>
            <a:off x="288723" y="2145590"/>
            <a:ext cx="9019309"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Original orders</a:t>
            </a:r>
          </a:p>
          <a:p>
            <a:pPr marL="285750" indent="-285750">
              <a:buFont typeface="Arial" panose="020B0604020202020204" pitchFamily="34" charset="0"/>
              <a:buChar char="•"/>
            </a:pPr>
            <a:r>
              <a:rPr lang="en-US" sz="2800" dirty="0"/>
              <a:t>All ORDMODS (if you received any)</a:t>
            </a:r>
          </a:p>
          <a:p>
            <a:pPr marL="285750" indent="-285750">
              <a:buFont typeface="Arial" panose="020B0604020202020204" pitchFamily="34" charset="0"/>
              <a:buChar char="•"/>
            </a:pPr>
            <a:r>
              <a:rPr lang="en-US" sz="2800" dirty="0"/>
              <a:t>Signature page of orders (wet signed or downloaded from NSIPS)</a:t>
            </a:r>
          </a:p>
          <a:p>
            <a:pPr marL="285750" indent="-285750">
              <a:buFont typeface="Arial" panose="020B0604020202020204" pitchFamily="34" charset="0"/>
              <a:buChar char="•"/>
            </a:pPr>
            <a:r>
              <a:rPr lang="en-US" sz="2800" dirty="0"/>
              <a:t>Itemized lodging receipt (if lodging was used)</a:t>
            </a:r>
          </a:p>
          <a:p>
            <a:pPr marL="285750" indent="-285750">
              <a:buFont typeface="Arial" panose="020B0604020202020204" pitchFamily="34" charset="0"/>
              <a:buChar char="•"/>
            </a:pPr>
            <a:r>
              <a:rPr lang="en-US" sz="2800" dirty="0"/>
              <a:t>CWT SATO invoice (if you flew) </a:t>
            </a:r>
          </a:p>
          <a:p>
            <a:pPr marL="285750" indent="-285750">
              <a:buFont typeface="Arial" panose="020B0604020202020204" pitchFamily="34" charset="0"/>
              <a:buChar char="•"/>
            </a:pPr>
            <a:r>
              <a:rPr lang="en-US" sz="2800" dirty="0"/>
              <a:t>Completed CTW (Constructed Travel Worksheet) if you used POV</a:t>
            </a:r>
          </a:p>
          <a:p>
            <a:pPr marL="285750" indent="-285750">
              <a:buFont typeface="Arial" panose="020B0604020202020204" pitchFamily="34" charset="0"/>
              <a:buChar char="•"/>
            </a:pPr>
            <a:r>
              <a:rPr lang="en-US" sz="2800" dirty="0"/>
              <a:t>Rental Car Receipt w/ gas receipts (if you had rental car)</a:t>
            </a:r>
          </a:p>
          <a:p>
            <a:endParaRPr lang="en-US" dirty="0"/>
          </a:p>
        </p:txBody>
      </p:sp>
    </p:spTree>
    <p:extLst>
      <p:ext uri="{BB962C8B-B14F-4D97-AF65-F5344CB8AC3E}">
        <p14:creationId xmlns:p14="http://schemas.microsoft.com/office/powerpoint/2010/main" val="338339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15" y="-223329"/>
            <a:ext cx="8229600" cy="1143000"/>
          </a:xfrm>
        </p:spPr>
        <p:txBody>
          <a:bodyPr>
            <a:normAutofit/>
          </a:bodyPr>
          <a:lstStyle/>
          <a:p>
            <a:r>
              <a:rPr lang="en-US" sz="4400" dirty="0"/>
              <a:t>CWT SATO </a:t>
            </a:r>
            <a:r>
              <a:rPr lang="en-US" sz="4800" dirty="0"/>
              <a:t>Invoice</a:t>
            </a:r>
            <a:r>
              <a:rPr lang="en-US" sz="4400" dirty="0"/>
              <a:t> Retrieval </a:t>
            </a:r>
          </a:p>
        </p:txBody>
      </p:sp>
      <p:sp>
        <p:nvSpPr>
          <p:cNvPr id="3" name="Slide Number Placeholder 2"/>
          <p:cNvSpPr>
            <a:spLocks noGrp="1"/>
          </p:cNvSpPr>
          <p:nvPr>
            <p:ph type="sldNum" sz="quarter" idx="12"/>
          </p:nvPr>
        </p:nvSpPr>
        <p:spPr/>
        <p:txBody>
          <a:bodyPr/>
          <a:lstStyle/>
          <a:p>
            <a:fld id="{87D59469-ADD3-384E-A448-37977C73F48E}" type="slidenum">
              <a:rPr lang="en-US" smtClean="0"/>
              <a:t>20</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01" r="47938" b="47805"/>
          <a:stretch/>
        </p:blipFill>
        <p:spPr>
          <a:xfrm>
            <a:off x="0" y="1177168"/>
            <a:ext cx="5128383" cy="204816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1091" b="36371"/>
          <a:stretch/>
        </p:blipFill>
        <p:spPr>
          <a:xfrm>
            <a:off x="4317076" y="3620211"/>
            <a:ext cx="4472247" cy="2736149"/>
          </a:xfrm>
          <a:prstGeom prst="rect">
            <a:avLst/>
          </a:prstGeom>
        </p:spPr>
      </p:pic>
      <p:sp>
        <p:nvSpPr>
          <p:cNvPr id="6" name="TextBox 5"/>
          <p:cNvSpPr txBox="1"/>
          <p:nvPr/>
        </p:nvSpPr>
        <p:spPr>
          <a:xfrm>
            <a:off x="5390234" y="1560110"/>
            <a:ext cx="2668385" cy="1477328"/>
          </a:xfrm>
          <a:prstGeom prst="rect">
            <a:avLst/>
          </a:prstGeom>
          <a:noFill/>
        </p:spPr>
        <p:txBody>
          <a:bodyPr wrap="square" rtlCol="0">
            <a:spAutoFit/>
          </a:bodyPr>
          <a:lstStyle/>
          <a:p>
            <a:r>
              <a:rPr lang="en-US" dirty="0"/>
              <a:t>Step 1: Google “CWT SATO” in google search engine</a:t>
            </a:r>
          </a:p>
          <a:p>
            <a:r>
              <a:rPr lang="en-US" dirty="0"/>
              <a:t>Step 2: Click on CWT SATO result</a:t>
            </a:r>
          </a:p>
        </p:txBody>
      </p:sp>
      <p:cxnSp>
        <p:nvCxnSpPr>
          <p:cNvPr id="7" name="Straight Arrow Connector 6"/>
          <p:cNvCxnSpPr/>
          <p:nvPr/>
        </p:nvCxnSpPr>
        <p:spPr>
          <a:xfrm flipH="1">
            <a:off x="4472248" y="2620434"/>
            <a:ext cx="978946" cy="1131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2015" y="4665119"/>
            <a:ext cx="3142211" cy="646331"/>
          </a:xfrm>
          <a:prstGeom prst="rect">
            <a:avLst/>
          </a:prstGeom>
          <a:noFill/>
        </p:spPr>
        <p:txBody>
          <a:bodyPr wrap="square" rtlCol="0">
            <a:spAutoFit/>
          </a:bodyPr>
          <a:lstStyle/>
          <a:p>
            <a:r>
              <a:rPr lang="en-US" dirty="0"/>
              <a:t>Step 3: Select “New: CHAT WITH US” function</a:t>
            </a:r>
          </a:p>
        </p:txBody>
      </p:sp>
      <p:cxnSp>
        <p:nvCxnSpPr>
          <p:cNvPr id="9" name="Straight Arrow Connector 8"/>
          <p:cNvCxnSpPr/>
          <p:nvPr/>
        </p:nvCxnSpPr>
        <p:spPr>
          <a:xfrm>
            <a:off x="2564191" y="5087389"/>
            <a:ext cx="2826043" cy="4399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1379913" y="1471690"/>
            <a:ext cx="4071281" cy="2621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63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D59469-ADD3-384E-A448-37977C73F48E}" type="slidenum">
              <a:rPr lang="en-US" smtClean="0"/>
              <a:t>21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035" y="737081"/>
            <a:ext cx="4994965" cy="24051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0802"/>
          <a:stretch/>
        </p:blipFill>
        <p:spPr>
          <a:xfrm>
            <a:off x="63774" y="3025958"/>
            <a:ext cx="3120001" cy="3832042"/>
          </a:xfrm>
          <a:prstGeom prst="rect">
            <a:avLst/>
          </a:prstGeom>
        </p:spPr>
      </p:pic>
      <p:sp>
        <p:nvSpPr>
          <p:cNvPr id="6" name="TextBox 5"/>
          <p:cNvSpPr txBox="1"/>
          <p:nvPr/>
        </p:nvSpPr>
        <p:spPr>
          <a:xfrm>
            <a:off x="182880" y="1172095"/>
            <a:ext cx="3000895" cy="646331"/>
          </a:xfrm>
          <a:prstGeom prst="rect">
            <a:avLst/>
          </a:prstGeom>
          <a:noFill/>
        </p:spPr>
        <p:txBody>
          <a:bodyPr wrap="square" rtlCol="0">
            <a:spAutoFit/>
          </a:bodyPr>
          <a:lstStyle/>
          <a:p>
            <a:r>
              <a:rPr lang="en-US" dirty="0"/>
              <a:t>Step 4: Select “CHAT WITH US”</a:t>
            </a:r>
          </a:p>
        </p:txBody>
      </p:sp>
      <p:cxnSp>
        <p:nvCxnSpPr>
          <p:cNvPr id="7" name="Straight Arrow Connector 6"/>
          <p:cNvCxnSpPr/>
          <p:nvPr/>
        </p:nvCxnSpPr>
        <p:spPr>
          <a:xfrm>
            <a:off x="2768138" y="1354975"/>
            <a:ext cx="2477193" cy="11139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99659" y="3419990"/>
            <a:ext cx="4630189" cy="2308324"/>
          </a:xfrm>
          <a:prstGeom prst="rect">
            <a:avLst/>
          </a:prstGeom>
          <a:noFill/>
        </p:spPr>
        <p:txBody>
          <a:bodyPr wrap="square" rtlCol="0">
            <a:spAutoFit/>
          </a:bodyPr>
          <a:lstStyle/>
          <a:p>
            <a:r>
              <a:rPr lang="en-US" dirty="0"/>
              <a:t>Step 5: Fill out requested information and enter chat</a:t>
            </a:r>
          </a:p>
          <a:p>
            <a:endParaRPr lang="en-US" dirty="0"/>
          </a:p>
          <a:p>
            <a:endParaRPr lang="en-US" dirty="0"/>
          </a:p>
          <a:p>
            <a:r>
              <a:rPr lang="en-US" dirty="0"/>
              <a:t>Do not use government email</a:t>
            </a:r>
          </a:p>
          <a:p>
            <a:endParaRPr lang="en-US" dirty="0"/>
          </a:p>
          <a:p>
            <a:endParaRPr lang="en-US" dirty="0"/>
          </a:p>
          <a:p>
            <a:r>
              <a:rPr lang="en-US" dirty="0"/>
              <a:t>Record locator found on itinerary</a:t>
            </a:r>
          </a:p>
        </p:txBody>
      </p:sp>
      <p:cxnSp>
        <p:nvCxnSpPr>
          <p:cNvPr id="11" name="Straight Arrow Connector 10"/>
          <p:cNvCxnSpPr/>
          <p:nvPr/>
        </p:nvCxnSpPr>
        <p:spPr>
          <a:xfrm flipH="1" flipV="1">
            <a:off x="1271847" y="4480560"/>
            <a:ext cx="2227813" cy="2244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939339" y="5503025"/>
            <a:ext cx="2560319" cy="831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61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65" y="-203736"/>
            <a:ext cx="8229600" cy="1143000"/>
          </a:xfrm>
        </p:spPr>
        <p:txBody>
          <a:bodyPr>
            <a:normAutofit/>
          </a:bodyPr>
          <a:lstStyle/>
          <a:p>
            <a:r>
              <a:rPr lang="en-US" sz="4000" dirty="0"/>
              <a:t>Uploading the CWT SATO Invoice</a:t>
            </a:r>
          </a:p>
        </p:txBody>
      </p:sp>
      <p:sp>
        <p:nvSpPr>
          <p:cNvPr id="3" name="Slide Number Placeholder 2"/>
          <p:cNvSpPr>
            <a:spLocks noGrp="1"/>
          </p:cNvSpPr>
          <p:nvPr>
            <p:ph type="sldNum" sz="quarter" idx="12"/>
          </p:nvPr>
        </p:nvSpPr>
        <p:spPr/>
        <p:txBody>
          <a:bodyPr/>
          <a:lstStyle/>
          <a:p>
            <a:fld id="{87D59469-ADD3-384E-A448-37977C73F48E}" type="slidenum">
              <a:rPr lang="en-US" smtClean="0"/>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0374"/>
            <a:ext cx="5451581" cy="4127626"/>
          </a:xfrm>
          <a:prstGeom prst="rect">
            <a:avLst/>
          </a:prstGeom>
        </p:spPr>
      </p:pic>
      <p:sp>
        <p:nvSpPr>
          <p:cNvPr id="5" name="TextBox 4"/>
          <p:cNvSpPr txBox="1"/>
          <p:nvPr/>
        </p:nvSpPr>
        <p:spPr>
          <a:xfrm>
            <a:off x="831273" y="1152462"/>
            <a:ext cx="831272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Upload SATO invoice into the pre generated flight expenses</a:t>
            </a:r>
          </a:p>
          <a:p>
            <a:pPr marL="285750" indent="-285750">
              <a:buFont typeface="Arial" panose="020B0604020202020204" pitchFamily="34" charset="0"/>
              <a:buChar char="•"/>
            </a:pPr>
            <a:r>
              <a:rPr lang="en-US" dirty="0"/>
              <a:t>If you had multiple flights on different airlines, please retrieve each invoice from your specific record locator</a:t>
            </a:r>
          </a:p>
          <a:p>
            <a:pPr marL="285750" indent="-285750">
              <a:buFont typeface="Arial" panose="020B0604020202020204" pitchFamily="34" charset="0"/>
              <a:buChar char="•"/>
            </a:pPr>
            <a:r>
              <a:rPr lang="en-US" dirty="0"/>
              <a:t>If the prices do not match do not adjust them! A civilian will balance the CBA account.</a:t>
            </a:r>
          </a:p>
        </p:txBody>
      </p:sp>
      <p:cxnSp>
        <p:nvCxnSpPr>
          <p:cNvPr id="6" name="Straight Arrow Connector 5"/>
          <p:cNvCxnSpPr/>
          <p:nvPr/>
        </p:nvCxnSpPr>
        <p:spPr>
          <a:xfrm flipH="1">
            <a:off x="4853365" y="4794187"/>
            <a:ext cx="1196431" cy="272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17029" y="4607372"/>
            <a:ext cx="1072341" cy="646331"/>
          </a:xfrm>
          <a:prstGeom prst="rect">
            <a:avLst/>
          </a:prstGeom>
          <a:noFill/>
        </p:spPr>
        <p:txBody>
          <a:bodyPr wrap="square" rtlCol="0">
            <a:spAutoFit/>
          </a:bodyPr>
          <a:lstStyle/>
          <a:p>
            <a:r>
              <a:rPr lang="en-US" dirty="0"/>
              <a:t>Upload here</a:t>
            </a:r>
          </a:p>
        </p:txBody>
      </p:sp>
    </p:spTree>
    <p:extLst>
      <p:ext uri="{BB962C8B-B14F-4D97-AF65-F5344CB8AC3E}">
        <p14:creationId xmlns:p14="http://schemas.microsoft.com/office/powerpoint/2010/main" val="20751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71629F-DAB5-872B-E5A5-369CC3A8CDF0}"/>
              </a:ext>
            </a:extLst>
          </p:cNvPr>
          <p:cNvSpPr>
            <a:spLocks noGrp="1"/>
          </p:cNvSpPr>
          <p:nvPr>
            <p:ph type="sldNum" sz="quarter" idx="12"/>
          </p:nvPr>
        </p:nvSpPr>
        <p:spPr/>
        <p:txBody>
          <a:bodyPr/>
          <a:lstStyle/>
          <a:p>
            <a:fld id="{87D59469-ADD3-384E-A448-37977C73F48E}" type="slidenum">
              <a:rPr lang="en-US" smtClean="0"/>
              <a:t>23</a:t>
            </a:fld>
            <a:endParaRPr lang="en-US"/>
          </a:p>
        </p:txBody>
      </p:sp>
      <p:sp>
        <p:nvSpPr>
          <p:cNvPr id="4" name="Title 1">
            <a:extLst>
              <a:ext uri="{FF2B5EF4-FFF2-40B4-BE49-F238E27FC236}">
                <a16:creationId xmlns:a16="http://schemas.microsoft.com/office/drawing/2014/main" id="{F92E56E9-E03E-43D8-C1B5-1E4846278B22}"/>
              </a:ext>
            </a:extLst>
          </p:cNvPr>
          <p:cNvSpPr>
            <a:spLocks noGrp="1"/>
          </p:cNvSpPr>
          <p:nvPr>
            <p:ph type="title"/>
          </p:nvPr>
        </p:nvSpPr>
        <p:spPr>
          <a:xfrm>
            <a:off x="518160" y="2137954"/>
            <a:ext cx="8229600" cy="2956560"/>
          </a:xfrm>
        </p:spPr>
        <p:txBody>
          <a:bodyPr>
            <a:normAutofit/>
          </a:bodyPr>
          <a:lstStyle/>
          <a:p>
            <a:r>
              <a:rPr lang="en-US" sz="5400" b="1" dirty="0"/>
              <a:t>HOW TO ACCOUNT FOR </a:t>
            </a:r>
            <a:br>
              <a:rPr lang="en-US" sz="5400" b="1" dirty="0"/>
            </a:br>
            <a:r>
              <a:rPr lang="en-US" sz="5400" b="1" dirty="0"/>
              <a:t>TRAVEL BY POV </a:t>
            </a:r>
          </a:p>
        </p:txBody>
      </p:sp>
    </p:spTree>
    <p:extLst>
      <p:ext uri="{BB962C8B-B14F-4D97-AF65-F5344CB8AC3E}">
        <p14:creationId xmlns:p14="http://schemas.microsoft.com/office/powerpoint/2010/main" val="200757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F75A-BFD6-CEBF-CCFC-F610753EEC84}"/>
              </a:ext>
            </a:extLst>
          </p:cNvPr>
          <p:cNvSpPr>
            <a:spLocks noGrp="1"/>
          </p:cNvSpPr>
          <p:nvPr>
            <p:ph type="title"/>
          </p:nvPr>
        </p:nvSpPr>
        <p:spPr>
          <a:xfrm>
            <a:off x="457200" y="-143373"/>
            <a:ext cx="8229600" cy="1143000"/>
          </a:xfrm>
        </p:spPr>
        <p:txBody>
          <a:bodyPr/>
          <a:lstStyle/>
          <a:p>
            <a:r>
              <a:rPr lang="en-US" sz="2800" dirty="0"/>
              <a:t>QUICK INFO ABOUT POV TRAVEL</a:t>
            </a:r>
            <a:endParaRPr lang="en-US" dirty="0"/>
          </a:p>
        </p:txBody>
      </p:sp>
      <p:sp>
        <p:nvSpPr>
          <p:cNvPr id="3" name="Slide Number Placeholder 2">
            <a:extLst>
              <a:ext uri="{FF2B5EF4-FFF2-40B4-BE49-F238E27FC236}">
                <a16:creationId xmlns:a16="http://schemas.microsoft.com/office/drawing/2014/main" id="{44A7B4AB-CF50-4663-3880-13EF9BCD2B65}"/>
              </a:ext>
            </a:extLst>
          </p:cNvPr>
          <p:cNvSpPr>
            <a:spLocks noGrp="1"/>
          </p:cNvSpPr>
          <p:nvPr>
            <p:ph type="sldNum" sz="quarter" idx="12"/>
          </p:nvPr>
        </p:nvSpPr>
        <p:spPr/>
        <p:txBody>
          <a:bodyPr/>
          <a:lstStyle/>
          <a:p>
            <a:fld id="{87D59469-ADD3-384E-A448-37977C73F48E}" type="slidenum">
              <a:rPr lang="en-US" smtClean="0"/>
              <a:t>24</a:t>
            </a:fld>
            <a:endParaRPr lang="en-US"/>
          </a:p>
        </p:txBody>
      </p:sp>
      <p:sp>
        <p:nvSpPr>
          <p:cNvPr id="4" name="TextBox 3">
            <a:extLst>
              <a:ext uri="{FF2B5EF4-FFF2-40B4-BE49-F238E27FC236}">
                <a16:creationId xmlns:a16="http://schemas.microsoft.com/office/drawing/2014/main" id="{E06CDB8E-3E9C-5A14-1D21-5BD3BA08975B}"/>
              </a:ext>
            </a:extLst>
          </p:cNvPr>
          <p:cNvSpPr txBox="1"/>
          <p:nvPr/>
        </p:nvSpPr>
        <p:spPr>
          <a:xfrm>
            <a:off x="457200" y="1245326"/>
            <a:ext cx="7685314" cy="5355312"/>
          </a:xfrm>
          <a:prstGeom prst="rect">
            <a:avLst/>
          </a:prstGeom>
          <a:noFill/>
        </p:spPr>
        <p:txBody>
          <a:bodyPr wrap="square" rtlCol="0">
            <a:spAutoFit/>
          </a:bodyPr>
          <a:lstStyle/>
          <a:p>
            <a:r>
              <a:rPr lang="en-US" dirty="0"/>
              <a:t>What do I do if I want to drive to my orders?</a:t>
            </a:r>
          </a:p>
          <a:p>
            <a:r>
              <a:rPr lang="en-US" dirty="0"/>
              <a:t>	Step 1:  Email </a:t>
            </a:r>
            <a:r>
              <a:rPr lang="en-US" dirty="0">
                <a:hlinkClick r:id="rId2"/>
              </a:rPr>
              <a:t>cnrfc_n14_travel@us.navy.mil</a:t>
            </a:r>
            <a:r>
              <a:rPr lang="en-US" dirty="0"/>
              <a:t> informing us of this decision so we know not to book you flights/rental car. </a:t>
            </a:r>
          </a:p>
          <a:p>
            <a:r>
              <a:rPr lang="en-US" dirty="0"/>
              <a:t>	Step 2: Calculate the route from your HOR to TDY to get the total milage of one-way travel.</a:t>
            </a:r>
          </a:p>
          <a:p>
            <a:r>
              <a:rPr lang="en-US" dirty="0"/>
              <a:t>	Step 3: If under 400miles one way, you only need to properly account for the milage. If OVER 400miles one way, you will fill out a CTW form and attach this in your voucher along with the milage. </a:t>
            </a:r>
          </a:p>
          <a:p>
            <a:r>
              <a:rPr lang="en-US" i="1" dirty="0"/>
              <a:t>		</a:t>
            </a:r>
            <a:r>
              <a:rPr lang="en-US" i="1" dirty="0">
                <a:highlight>
                  <a:srgbClr val="FF0000"/>
                </a:highlight>
              </a:rPr>
              <a:t>**CTW FORM AND HOW TO GUIDE ON SSO TOOLKIT**</a:t>
            </a:r>
          </a:p>
          <a:p>
            <a:endParaRPr lang="en-US" dirty="0"/>
          </a:p>
          <a:p>
            <a:endParaRPr lang="en-US" dirty="0"/>
          </a:p>
          <a:p>
            <a:pPr algn="ctr"/>
            <a:r>
              <a:rPr lang="en-US" dirty="0"/>
              <a:t>You will only receive one travel day on your orders before your report date. If POV will take more than one day take this into account and always report to orders on time.</a:t>
            </a:r>
          </a:p>
          <a:p>
            <a:pPr algn="ctr"/>
            <a:endParaRPr lang="en-US" dirty="0"/>
          </a:p>
          <a:p>
            <a:pPr algn="ctr"/>
            <a:r>
              <a:rPr lang="en-US" dirty="0"/>
              <a:t>***When utilizing POV as mode of travel, you will only be reimbursed the mileage from your HOR to TDY and then back to HOR.</a:t>
            </a:r>
          </a:p>
          <a:p>
            <a:pPr marL="742950" lvl="1" indent="-285750" algn="ctr">
              <a:buFont typeface="Arial" panose="020B0604020202020204" pitchFamily="34" charset="0"/>
              <a:buChar char="•"/>
            </a:pPr>
            <a:r>
              <a:rPr lang="en-US" dirty="0"/>
              <a:t>You do </a:t>
            </a:r>
            <a:r>
              <a:rPr lang="en-US" dirty="0">
                <a:highlight>
                  <a:srgbClr val="FF0000"/>
                </a:highlight>
              </a:rPr>
              <a:t>NOT</a:t>
            </a:r>
            <a:r>
              <a:rPr lang="en-US" dirty="0"/>
              <a:t> receive reimbursement for gas </a:t>
            </a:r>
          </a:p>
          <a:p>
            <a:pPr marL="742950" lvl="1" indent="-285750" algn="ctr">
              <a:buFont typeface="Arial" panose="020B0604020202020204" pitchFamily="34" charset="0"/>
              <a:buChar char="•"/>
            </a:pPr>
            <a:r>
              <a:rPr lang="en-US" dirty="0"/>
              <a:t>You do </a:t>
            </a:r>
            <a:r>
              <a:rPr lang="en-US" dirty="0">
                <a:highlight>
                  <a:srgbClr val="FF0000"/>
                </a:highlight>
              </a:rPr>
              <a:t>NOT</a:t>
            </a:r>
            <a:r>
              <a:rPr lang="en-US" dirty="0"/>
              <a:t> receive reimbursement for TOLLS***</a:t>
            </a:r>
          </a:p>
        </p:txBody>
      </p:sp>
    </p:spTree>
    <p:extLst>
      <p:ext uri="{BB962C8B-B14F-4D97-AF65-F5344CB8AC3E}">
        <p14:creationId xmlns:p14="http://schemas.microsoft.com/office/powerpoint/2010/main" val="428349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1CED-2591-FD08-4666-1EDD41A46D3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960BB9A-A270-7485-A4F8-3B8456761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2" y="1814328"/>
            <a:ext cx="8163098" cy="5043672"/>
          </a:xfrm>
          <a:prstGeom prst="rect">
            <a:avLst/>
          </a:prstGeom>
        </p:spPr>
      </p:pic>
      <p:sp>
        <p:nvSpPr>
          <p:cNvPr id="2" name="Title 1">
            <a:extLst>
              <a:ext uri="{FF2B5EF4-FFF2-40B4-BE49-F238E27FC236}">
                <a16:creationId xmlns:a16="http://schemas.microsoft.com/office/drawing/2014/main" id="{EDA9604C-ADD2-B595-4360-38E0F798E13F}"/>
              </a:ext>
            </a:extLst>
          </p:cNvPr>
          <p:cNvSpPr>
            <a:spLocks noGrp="1"/>
          </p:cNvSpPr>
          <p:nvPr>
            <p:ph type="title"/>
          </p:nvPr>
        </p:nvSpPr>
        <p:spPr>
          <a:xfrm>
            <a:off x="980902" y="-91122"/>
            <a:ext cx="8229600" cy="1143000"/>
          </a:xfrm>
        </p:spPr>
        <p:txBody>
          <a:bodyPr/>
          <a:lstStyle/>
          <a:p>
            <a:r>
              <a:rPr lang="en-US" dirty="0"/>
              <a:t>How to Upload in Voucher </a:t>
            </a:r>
          </a:p>
        </p:txBody>
      </p:sp>
      <p:sp>
        <p:nvSpPr>
          <p:cNvPr id="3" name="Slide Number Placeholder 2">
            <a:extLst>
              <a:ext uri="{FF2B5EF4-FFF2-40B4-BE49-F238E27FC236}">
                <a16:creationId xmlns:a16="http://schemas.microsoft.com/office/drawing/2014/main" id="{A8B36F6D-A06D-BB9A-CA27-F3733FE962B6}"/>
              </a:ext>
            </a:extLst>
          </p:cNvPr>
          <p:cNvSpPr>
            <a:spLocks noGrp="1"/>
          </p:cNvSpPr>
          <p:nvPr>
            <p:ph type="sldNum" sz="quarter" idx="12"/>
          </p:nvPr>
        </p:nvSpPr>
        <p:spPr/>
        <p:txBody>
          <a:bodyPr/>
          <a:lstStyle/>
          <a:p>
            <a:fld id="{87D59469-ADD3-384E-A448-37977C73F48E}" type="slidenum">
              <a:rPr lang="en-US" smtClean="0"/>
              <a:t>25</a:t>
            </a:fld>
            <a:endParaRPr lang="en-US"/>
          </a:p>
        </p:txBody>
      </p:sp>
      <p:sp>
        <p:nvSpPr>
          <p:cNvPr id="4" name="TextBox 3">
            <a:extLst>
              <a:ext uri="{FF2B5EF4-FFF2-40B4-BE49-F238E27FC236}">
                <a16:creationId xmlns:a16="http://schemas.microsoft.com/office/drawing/2014/main" id="{DB03B1FE-2C34-3B1F-1D55-E9B5C162842D}"/>
              </a:ext>
            </a:extLst>
          </p:cNvPr>
          <p:cNvSpPr txBox="1"/>
          <p:nvPr/>
        </p:nvSpPr>
        <p:spPr>
          <a:xfrm>
            <a:off x="676102" y="964276"/>
            <a:ext cx="8163098" cy="830997"/>
          </a:xfrm>
          <a:prstGeom prst="rect">
            <a:avLst/>
          </a:prstGeom>
          <a:noFill/>
        </p:spPr>
        <p:txBody>
          <a:bodyPr wrap="square" rtlCol="0">
            <a:spAutoFit/>
          </a:bodyPr>
          <a:lstStyle/>
          <a:p>
            <a:r>
              <a:rPr lang="en-US" sz="2400" dirty="0"/>
              <a:t>All documents will be attached in the “EXPENSES” tab.</a:t>
            </a:r>
          </a:p>
          <a:p>
            <a:r>
              <a:rPr lang="en-US" sz="2400" dirty="0"/>
              <a:t>Click on the “EXPENSES” tab (on the left side.)</a:t>
            </a:r>
          </a:p>
        </p:txBody>
      </p:sp>
      <p:sp>
        <p:nvSpPr>
          <p:cNvPr id="5" name="TextBox 4">
            <a:extLst>
              <a:ext uri="{FF2B5EF4-FFF2-40B4-BE49-F238E27FC236}">
                <a16:creationId xmlns:a16="http://schemas.microsoft.com/office/drawing/2014/main" id="{731A943B-5ABF-5FFF-DD49-6F13F904CBE9}"/>
              </a:ext>
            </a:extLst>
          </p:cNvPr>
          <p:cNvSpPr txBox="1"/>
          <p:nvPr/>
        </p:nvSpPr>
        <p:spPr>
          <a:xfrm>
            <a:off x="0" y="3669845"/>
            <a:ext cx="1108333" cy="830997"/>
          </a:xfrm>
          <a:prstGeom prst="rect">
            <a:avLst/>
          </a:prstGeom>
          <a:noFill/>
        </p:spPr>
        <p:txBody>
          <a:bodyPr wrap="square" rtlCol="0">
            <a:spAutoFit/>
          </a:bodyPr>
          <a:lstStyle/>
          <a:p>
            <a:r>
              <a:rPr lang="en-US" sz="1600" dirty="0"/>
              <a:t>Expenses are added in this tab</a:t>
            </a:r>
          </a:p>
        </p:txBody>
      </p:sp>
      <p:sp>
        <p:nvSpPr>
          <p:cNvPr id="13" name="TextBox 12">
            <a:extLst>
              <a:ext uri="{FF2B5EF4-FFF2-40B4-BE49-F238E27FC236}">
                <a16:creationId xmlns:a16="http://schemas.microsoft.com/office/drawing/2014/main" id="{F94A2BFD-55F4-0BD2-CA7F-E470E94659A9}"/>
              </a:ext>
            </a:extLst>
          </p:cNvPr>
          <p:cNvSpPr txBox="1"/>
          <p:nvPr/>
        </p:nvSpPr>
        <p:spPr>
          <a:xfrm>
            <a:off x="5324254" y="2850671"/>
            <a:ext cx="2133600" cy="646331"/>
          </a:xfrm>
          <a:prstGeom prst="rect">
            <a:avLst/>
          </a:prstGeom>
          <a:noFill/>
        </p:spPr>
        <p:txBody>
          <a:bodyPr wrap="square" rtlCol="0">
            <a:spAutoFit/>
          </a:bodyPr>
          <a:lstStyle/>
          <a:p>
            <a:r>
              <a:rPr lang="en-US" dirty="0"/>
              <a:t>Click here to create a new expense item.</a:t>
            </a:r>
          </a:p>
        </p:txBody>
      </p:sp>
      <p:sp>
        <p:nvSpPr>
          <p:cNvPr id="9" name="Arrow: Right 8">
            <a:extLst>
              <a:ext uri="{FF2B5EF4-FFF2-40B4-BE49-F238E27FC236}">
                <a16:creationId xmlns:a16="http://schemas.microsoft.com/office/drawing/2014/main" id="{F2932464-7196-A641-7D7B-CCDA6246CC23}"/>
              </a:ext>
            </a:extLst>
          </p:cNvPr>
          <p:cNvSpPr/>
          <p:nvPr/>
        </p:nvSpPr>
        <p:spPr>
          <a:xfrm rot="2817936">
            <a:off x="7146428" y="3511612"/>
            <a:ext cx="562029" cy="437848"/>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2DA0AD1-55DF-AD4D-9D17-54E54B862AB4}"/>
              </a:ext>
            </a:extLst>
          </p:cNvPr>
          <p:cNvSpPr/>
          <p:nvPr/>
        </p:nvSpPr>
        <p:spPr>
          <a:xfrm>
            <a:off x="722701" y="4352330"/>
            <a:ext cx="499597" cy="377728"/>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58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34C7-2957-66C8-9505-A9DC396EC0BB}"/>
              </a:ext>
            </a:extLst>
          </p:cNvPr>
          <p:cNvSpPr>
            <a:spLocks noGrp="1"/>
          </p:cNvSpPr>
          <p:nvPr>
            <p:ph type="title"/>
          </p:nvPr>
        </p:nvSpPr>
        <p:spPr>
          <a:xfrm>
            <a:off x="544286" y="-178207"/>
            <a:ext cx="8229600" cy="1143000"/>
          </a:xfrm>
        </p:spPr>
        <p:txBody>
          <a:bodyPr/>
          <a:lstStyle/>
          <a:p>
            <a:r>
              <a:rPr lang="en-US" dirty="0"/>
              <a:t>HOW TO ACCOUNT FOR POV MILEAGE</a:t>
            </a:r>
          </a:p>
        </p:txBody>
      </p:sp>
      <p:sp>
        <p:nvSpPr>
          <p:cNvPr id="3" name="Slide Number Placeholder 2">
            <a:extLst>
              <a:ext uri="{FF2B5EF4-FFF2-40B4-BE49-F238E27FC236}">
                <a16:creationId xmlns:a16="http://schemas.microsoft.com/office/drawing/2014/main" id="{7FAB0224-D669-7FDA-0924-CAE5EB7815BB}"/>
              </a:ext>
            </a:extLst>
          </p:cNvPr>
          <p:cNvSpPr>
            <a:spLocks noGrp="1"/>
          </p:cNvSpPr>
          <p:nvPr>
            <p:ph type="sldNum" sz="quarter" idx="12"/>
          </p:nvPr>
        </p:nvSpPr>
        <p:spPr/>
        <p:txBody>
          <a:bodyPr/>
          <a:lstStyle/>
          <a:p>
            <a:fld id="{87D59469-ADD3-384E-A448-37977C73F48E}" type="slidenum">
              <a:rPr lang="en-US" smtClean="0"/>
              <a:t>26</a:t>
            </a:fld>
            <a:endParaRPr lang="en-US"/>
          </a:p>
        </p:txBody>
      </p:sp>
      <p:pic>
        <p:nvPicPr>
          <p:cNvPr id="5" name="Picture 4">
            <a:extLst>
              <a:ext uri="{FF2B5EF4-FFF2-40B4-BE49-F238E27FC236}">
                <a16:creationId xmlns:a16="http://schemas.microsoft.com/office/drawing/2014/main" id="{6EC517CF-63F2-22C7-9B5C-3091E1BC8EB4}"/>
              </a:ext>
            </a:extLst>
          </p:cNvPr>
          <p:cNvPicPr>
            <a:picLocks noChangeAspect="1"/>
          </p:cNvPicPr>
          <p:nvPr/>
        </p:nvPicPr>
        <p:blipFill>
          <a:blip r:embed="rId2"/>
          <a:stretch>
            <a:fillRect/>
          </a:stretch>
        </p:blipFill>
        <p:spPr>
          <a:xfrm>
            <a:off x="2211977" y="1583087"/>
            <a:ext cx="6406574" cy="5043473"/>
          </a:xfrm>
          <a:prstGeom prst="rect">
            <a:avLst/>
          </a:prstGeom>
        </p:spPr>
      </p:pic>
      <p:sp>
        <p:nvSpPr>
          <p:cNvPr id="6" name="Arrow: Right 5">
            <a:extLst>
              <a:ext uri="{FF2B5EF4-FFF2-40B4-BE49-F238E27FC236}">
                <a16:creationId xmlns:a16="http://schemas.microsoft.com/office/drawing/2014/main" id="{05E9C6E7-78F1-76CB-B2D3-3B8FD05173B6}"/>
              </a:ext>
            </a:extLst>
          </p:cNvPr>
          <p:cNvSpPr/>
          <p:nvPr/>
        </p:nvSpPr>
        <p:spPr>
          <a:xfrm>
            <a:off x="1994263" y="3429000"/>
            <a:ext cx="1924594" cy="49856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1E7472-380D-8C89-67D5-5032B1DCBF1C}"/>
              </a:ext>
            </a:extLst>
          </p:cNvPr>
          <p:cNvSpPr txBox="1"/>
          <p:nvPr/>
        </p:nvSpPr>
        <p:spPr>
          <a:xfrm>
            <a:off x="-156753" y="3078118"/>
            <a:ext cx="2447108" cy="1200329"/>
          </a:xfrm>
          <a:prstGeom prst="rect">
            <a:avLst/>
          </a:prstGeom>
          <a:noFill/>
        </p:spPr>
        <p:txBody>
          <a:bodyPr wrap="square" rtlCol="0">
            <a:spAutoFit/>
          </a:bodyPr>
          <a:lstStyle/>
          <a:p>
            <a:pPr algn="ctr"/>
            <a:r>
              <a:rPr lang="en-US" sz="2400" dirty="0"/>
              <a:t>Select </a:t>
            </a:r>
          </a:p>
          <a:p>
            <a:pPr algn="ctr"/>
            <a:r>
              <a:rPr lang="en-US" sz="2400" dirty="0"/>
              <a:t>“Mileage Expenses”</a:t>
            </a:r>
          </a:p>
        </p:txBody>
      </p:sp>
    </p:spTree>
    <p:extLst>
      <p:ext uri="{BB962C8B-B14F-4D97-AF65-F5344CB8AC3E}">
        <p14:creationId xmlns:p14="http://schemas.microsoft.com/office/powerpoint/2010/main" val="94060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E874-A350-6593-A2B4-B24A79DB2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F6F77-863F-E300-3BF8-B110575AB9FF}"/>
              </a:ext>
            </a:extLst>
          </p:cNvPr>
          <p:cNvSpPr>
            <a:spLocks noGrp="1"/>
          </p:cNvSpPr>
          <p:nvPr>
            <p:ph type="title"/>
          </p:nvPr>
        </p:nvSpPr>
        <p:spPr>
          <a:xfrm>
            <a:off x="544286" y="-178207"/>
            <a:ext cx="8229600" cy="1143000"/>
          </a:xfrm>
        </p:spPr>
        <p:txBody>
          <a:bodyPr/>
          <a:lstStyle/>
          <a:p>
            <a:r>
              <a:rPr lang="en-US" dirty="0"/>
              <a:t>HOW TO ACCOUNT FOR POV MILEAGE</a:t>
            </a:r>
          </a:p>
        </p:txBody>
      </p:sp>
      <p:sp>
        <p:nvSpPr>
          <p:cNvPr id="3" name="Slide Number Placeholder 2">
            <a:extLst>
              <a:ext uri="{FF2B5EF4-FFF2-40B4-BE49-F238E27FC236}">
                <a16:creationId xmlns:a16="http://schemas.microsoft.com/office/drawing/2014/main" id="{5BA6E90B-28CD-52F9-D1C5-26242850069F}"/>
              </a:ext>
            </a:extLst>
          </p:cNvPr>
          <p:cNvSpPr>
            <a:spLocks noGrp="1"/>
          </p:cNvSpPr>
          <p:nvPr>
            <p:ph type="sldNum" sz="quarter" idx="12"/>
          </p:nvPr>
        </p:nvSpPr>
        <p:spPr/>
        <p:txBody>
          <a:bodyPr/>
          <a:lstStyle/>
          <a:p>
            <a:fld id="{87D59469-ADD3-384E-A448-37977C73F48E}" type="slidenum">
              <a:rPr lang="en-US" smtClean="0"/>
              <a:t>27</a:t>
            </a:fld>
            <a:endParaRPr lang="en-US"/>
          </a:p>
        </p:txBody>
      </p:sp>
      <p:sp>
        <p:nvSpPr>
          <p:cNvPr id="7" name="TextBox 6">
            <a:extLst>
              <a:ext uri="{FF2B5EF4-FFF2-40B4-BE49-F238E27FC236}">
                <a16:creationId xmlns:a16="http://schemas.microsoft.com/office/drawing/2014/main" id="{1C2EBC90-2561-C802-B5AA-05D78FB9DD68}"/>
              </a:ext>
            </a:extLst>
          </p:cNvPr>
          <p:cNvSpPr txBox="1"/>
          <p:nvPr/>
        </p:nvSpPr>
        <p:spPr>
          <a:xfrm>
            <a:off x="148046" y="3198911"/>
            <a:ext cx="1924594" cy="923330"/>
          </a:xfrm>
          <a:prstGeom prst="rect">
            <a:avLst/>
          </a:prstGeom>
          <a:noFill/>
        </p:spPr>
        <p:txBody>
          <a:bodyPr wrap="square" rtlCol="0">
            <a:spAutoFit/>
          </a:bodyPr>
          <a:lstStyle/>
          <a:p>
            <a:r>
              <a:rPr lang="en-US" dirty="0"/>
              <a:t>Select </a:t>
            </a:r>
          </a:p>
          <a:p>
            <a:r>
              <a:rPr lang="en-US" dirty="0"/>
              <a:t>“Private Auto – TO/FROM TDY”</a:t>
            </a:r>
          </a:p>
        </p:txBody>
      </p:sp>
      <p:pic>
        <p:nvPicPr>
          <p:cNvPr id="11" name="Picture 10" descr="Graphical user interface, application">
            <a:extLst>
              <a:ext uri="{FF2B5EF4-FFF2-40B4-BE49-F238E27FC236}">
                <a16:creationId xmlns:a16="http://schemas.microsoft.com/office/drawing/2014/main" id="{33C3FFEA-2F2B-5752-A667-52055B7B6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394" y="1702042"/>
            <a:ext cx="6079080" cy="4840397"/>
          </a:xfrm>
          <a:prstGeom prst="rect">
            <a:avLst/>
          </a:prstGeom>
        </p:spPr>
      </p:pic>
      <p:sp>
        <p:nvSpPr>
          <p:cNvPr id="6" name="Arrow: Right 5">
            <a:extLst>
              <a:ext uri="{FF2B5EF4-FFF2-40B4-BE49-F238E27FC236}">
                <a16:creationId xmlns:a16="http://schemas.microsoft.com/office/drawing/2014/main" id="{62845D0D-08D2-F7BE-A318-DFA346CBFF2F}"/>
              </a:ext>
            </a:extLst>
          </p:cNvPr>
          <p:cNvSpPr/>
          <p:nvPr/>
        </p:nvSpPr>
        <p:spPr>
          <a:xfrm>
            <a:off x="1994263" y="3429000"/>
            <a:ext cx="1924594" cy="49856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39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E763-0BBC-FC86-99B5-C451CB8A4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84395-B36F-E7F6-BF9D-33D1C01E8997}"/>
              </a:ext>
            </a:extLst>
          </p:cNvPr>
          <p:cNvSpPr>
            <a:spLocks noGrp="1"/>
          </p:cNvSpPr>
          <p:nvPr>
            <p:ph type="title"/>
          </p:nvPr>
        </p:nvSpPr>
        <p:spPr>
          <a:xfrm>
            <a:off x="544286" y="-178207"/>
            <a:ext cx="8229600" cy="1143000"/>
          </a:xfrm>
        </p:spPr>
        <p:txBody>
          <a:bodyPr/>
          <a:lstStyle/>
          <a:p>
            <a:r>
              <a:rPr lang="en-US" dirty="0"/>
              <a:t>HOW TO ACCOUNT FOR POV MILEAGE</a:t>
            </a:r>
          </a:p>
        </p:txBody>
      </p:sp>
      <p:sp>
        <p:nvSpPr>
          <p:cNvPr id="3" name="Slide Number Placeholder 2">
            <a:extLst>
              <a:ext uri="{FF2B5EF4-FFF2-40B4-BE49-F238E27FC236}">
                <a16:creationId xmlns:a16="http://schemas.microsoft.com/office/drawing/2014/main" id="{276C58FA-2524-A99D-4C21-934ED158377F}"/>
              </a:ext>
            </a:extLst>
          </p:cNvPr>
          <p:cNvSpPr>
            <a:spLocks noGrp="1"/>
          </p:cNvSpPr>
          <p:nvPr>
            <p:ph type="sldNum" sz="quarter" idx="12"/>
          </p:nvPr>
        </p:nvSpPr>
        <p:spPr/>
        <p:txBody>
          <a:bodyPr/>
          <a:lstStyle/>
          <a:p>
            <a:fld id="{87D59469-ADD3-384E-A448-37977C73F48E}" type="slidenum">
              <a:rPr lang="en-US" smtClean="0"/>
              <a:t>28</a:t>
            </a:fld>
            <a:endParaRPr lang="en-US"/>
          </a:p>
        </p:txBody>
      </p:sp>
      <p:sp>
        <p:nvSpPr>
          <p:cNvPr id="7" name="TextBox 6">
            <a:extLst>
              <a:ext uri="{FF2B5EF4-FFF2-40B4-BE49-F238E27FC236}">
                <a16:creationId xmlns:a16="http://schemas.microsoft.com/office/drawing/2014/main" id="{729537F2-28CF-D3B1-0C0C-086945A05891}"/>
              </a:ext>
            </a:extLst>
          </p:cNvPr>
          <p:cNvSpPr txBox="1"/>
          <p:nvPr/>
        </p:nvSpPr>
        <p:spPr>
          <a:xfrm>
            <a:off x="95349" y="1599650"/>
            <a:ext cx="2196736" cy="4247317"/>
          </a:xfrm>
          <a:prstGeom prst="rect">
            <a:avLst/>
          </a:prstGeom>
          <a:noFill/>
        </p:spPr>
        <p:txBody>
          <a:bodyPr wrap="square" rtlCol="0">
            <a:spAutoFit/>
          </a:bodyPr>
          <a:lstStyle/>
          <a:p>
            <a:r>
              <a:rPr lang="en-US" dirty="0"/>
              <a:t>When you go to type in the locations, you should type in the zip code and give it a second to load and then a drop-down list of locations will pop up and you will then have to click one of those.</a:t>
            </a:r>
          </a:p>
          <a:p>
            <a:endParaRPr lang="en-US" dirty="0"/>
          </a:p>
          <a:p>
            <a:r>
              <a:rPr lang="en-US" dirty="0"/>
              <a:t>The system will then automatically calculate the mileage and mileage cost.</a:t>
            </a:r>
          </a:p>
        </p:txBody>
      </p:sp>
      <p:pic>
        <p:nvPicPr>
          <p:cNvPr id="5" name="Picture 4">
            <a:extLst>
              <a:ext uri="{FF2B5EF4-FFF2-40B4-BE49-F238E27FC236}">
                <a16:creationId xmlns:a16="http://schemas.microsoft.com/office/drawing/2014/main" id="{0F9DCC3B-B3A6-16AA-FC9E-F495DDEBC81F}"/>
              </a:ext>
            </a:extLst>
          </p:cNvPr>
          <p:cNvPicPr>
            <a:picLocks noChangeAspect="1"/>
          </p:cNvPicPr>
          <p:nvPr/>
        </p:nvPicPr>
        <p:blipFill>
          <a:blip r:embed="rId2"/>
          <a:srcRect l="24559" r="19228" b="11015"/>
          <a:stretch>
            <a:fillRect/>
          </a:stretch>
        </p:blipFill>
        <p:spPr>
          <a:xfrm>
            <a:off x="2466799" y="1649503"/>
            <a:ext cx="3500846" cy="4147610"/>
          </a:xfrm>
          <a:prstGeom prst="rect">
            <a:avLst/>
          </a:prstGeom>
        </p:spPr>
      </p:pic>
      <p:pic>
        <p:nvPicPr>
          <p:cNvPr id="8" name="Picture 7">
            <a:extLst>
              <a:ext uri="{FF2B5EF4-FFF2-40B4-BE49-F238E27FC236}">
                <a16:creationId xmlns:a16="http://schemas.microsoft.com/office/drawing/2014/main" id="{3999B9DB-883F-8350-B04C-27DD08C449ED}"/>
              </a:ext>
            </a:extLst>
          </p:cNvPr>
          <p:cNvPicPr>
            <a:picLocks noChangeAspect="1"/>
          </p:cNvPicPr>
          <p:nvPr/>
        </p:nvPicPr>
        <p:blipFill>
          <a:blip r:embed="rId3"/>
          <a:stretch>
            <a:fillRect/>
          </a:stretch>
        </p:blipFill>
        <p:spPr>
          <a:xfrm>
            <a:off x="5512525" y="1649503"/>
            <a:ext cx="3064232" cy="4147610"/>
          </a:xfrm>
          <a:prstGeom prst="rect">
            <a:avLst/>
          </a:prstGeom>
        </p:spPr>
      </p:pic>
      <p:sp>
        <p:nvSpPr>
          <p:cNvPr id="6" name="Arrow: Right 5">
            <a:extLst>
              <a:ext uri="{FF2B5EF4-FFF2-40B4-BE49-F238E27FC236}">
                <a16:creationId xmlns:a16="http://schemas.microsoft.com/office/drawing/2014/main" id="{3CE36DEE-1E40-B2E6-69DC-6BA90BBD6FAE}"/>
              </a:ext>
            </a:extLst>
          </p:cNvPr>
          <p:cNvSpPr/>
          <p:nvPr/>
        </p:nvSpPr>
        <p:spPr>
          <a:xfrm rot="19526849">
            <a:off x="1987828" y="3950989"/>
            <a:ext cx="957943" cy="49856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7797619-8C24-8E2F-B4D6-202EDE9EAD7A}"/>
              </a:ext>
            </a:extLst>
          </p:cNvPr>
          <p:cNvSpPr/>
          <p:nvPr/>
        </p:nvSpPr>
        <p:spPr>
          <a:xfrm>
            <a:off x="4900845" y="4287506"/>
            <a:ext cx="957943" cy="49856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42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2EED-8EB5-E44D-41F7-4E15EEC86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C324D-FDF9-127A-CACD-62E0F722508C}"/>
              </a:ext>
            </a:extLst>
          </p:cNvPr>
          <p:cNvSpPr>
            <a:spLocks noGrp="1"/>
          </p:cNvSpPr>
          <p:nvPr>
            <p:ph type="title"/>
          </p:nvPr>
        </p:nvSpPr>
        <p:spPr>
          <a:xfrm>
            <a:off x="544286" y="-178207"/>
            <a:ext cx="8229600" cy="1143000"/>
          </a:xfrm>
        </p:spPr>
        <p:txBody>
          <a:bodyPr/>
          <a:lstStyle/>
          <a:p>
            <a:r>
              <a:rPr lang="en-US" dirty="0"/>
              <a:t>HOW TO ACCOUNT FOR POV MILEAGE</a:t>
            </a:r>
          </a:p>
        </p:txBody>
      </p:sp>
      <p:sp>
        <p:nvSpPr>
          <p:cNvPr id="3" name="Slide Number Placeholder 2">
            <a:extLst>
              <a:ext uri="{FF2B5EF4-FFF2-40B4-BE49-F238E27FC236}">
                <a16:creationId xmlns:a16="http://schemas.microsoft.com/office/drawing/2014/main" id="{941AB4E0-7159-090C-23FE-A0C7D50C0DF4}"/>
              </a:ext>
            </a:extLst>
          </p:cNvPr>
          <p:cNvSpPr>
            <a:spLocks noGrp="1"/>
          </p:cNvSpPr>
          <p:nvPr>
            <p:ph type="sldNum" sz="quarter" idx="12"/>
          </p:nvPr>
        </p:nvSpPr>
        <p:spPr/>
        <p:txBody>
          <a:bodyPr/>
          <a:lstStyle/>
          <a:p>
            <a:fld id="{87D59469-ADD3-384E-A448-37977C73F48E}" type="slidenum">
              <a:rPr lang="en-US" smtClean="0"/>
              <a:t>29</a:t>
            </a:fld>
            <a:endParaRPr lang="en-US"/>
          </a:p>
        </p:txBody>
      </p:sp>
      <p:sp>
        <p:nvSpPr>
          <p:cNvPr id="7" name="TextBox 6">
            <a:extLst>
              <a:ext uri="{FF2B5EF4-FFF2-40B4-BE49-F238E27FC236}">
                <a16:creationId xmlns:a16="http://schemas.microsoft.com/office/drawing/2014/main" id="{B60D4933-80E1-E7AB-CD52-F32745E206A3}"/>
              </a:ext>
            </a:extLst>
          </p:cNvPr>
          <p:cNvSpPr txBox="1"/>
          <p:nvPr/>
        </p:nvSpPr>
        <p:spPr>
          <a:xfrm>
            <a:off x="927462" y="1085032"/>
            <a:ext cx="7289075" cy="954107"/>
          </a:xfrm>
          <a:prstGeom prst="rect">
            <a:avLst/>
          </a:prstGeom>
          <a:noFill/>
        </p:spPr>
        <p:txBody>
          <a:bodyPr wrap="square" rtlCol="0">
            <a:spAutoFit/>
          </a:bodyPr>
          <a:lstStyle/>
          <a:p>
            <a:r>
              <a:rPr lang="en-US" sz="2800" dirty="0"/>
              <a:t>As a “receipt,” you will attach a screenshot of the route and mileage from a mapping software. </a:t>
            </a:r>
          </a:p>
        </p:txBody>
      </p:sp>
      <p:pic>
        <p:nvPicPr>
          <p:cNvPr id="25" name="Picture 24">
            <a:extLst>
              <a:ext uri="{FF2B5EF4-FFF2-40B4-BE49-F238E27FC236}">
                <a16:creationId xmlns:a16="http://schemas.microsoft.com/office/drawing/2014/main" id="{1AB4732E-1C33-466E-CBE3-93CA0128A1D1}"/>
              </a:ext>
            </a:extLst>
          </p:cNvPr>
          <p:cNvPicPr>
            <a:picLocks noChangeAspect="1"/>
          </p:cNvPicPr>
          <p:nvPr/>
        </p:nvPicPr>
        <p:blipFill>
          <a:blip r:embed="rId2"/>
          <a:stretch>
            <a:fillRect/>
          </a:stretch>
        </p:blipFill>
        <p:spPr>
          <a:xfrm>
            <a:off x="1014548" y="3047536"/>
            <a:ext cx="7289075" cy="3188585"/>
          </a:xfrm>
          <a:prstGeom prst="rect">
            <a:avLst/>
          </a:prstGeom>
        </p:spPr>
      </p:pic>
      <p:sp>
        <p:nvSpPr>
          <p:cNvPr id="6" name="Arrow: Right 5">
            <a:extLst>
              <a:ext uri="{FF2B5EF4-FFF2-40B4-BE49-F238E27FC236}">
                <a16:creationId xmlns:a16="http://schemas.microsoft.com/office/drawing/2014/main" id="{FF9B391B-C5F8-D917-1C38-001D9F4B8558}"/>
              </a:ext>
            </a:extLst>
          </p:cNvPr>
          <p:cNvSpPr/>
          <p:nvPr/>
        </p:nvSpPr>
        <p:spPr>
          <a:xfrm rot="3870831">
            <a:off x="4271247" y="2595248"/>
            <a:ext cx="1347509" cy="45410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58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AI-generated content may be incorrect.">
            <a:extLst>
              <a:ext uri="{FF2B5EF4-FFF2-40B4-BE49-F238E27FC236}">
                <a16:creationId xmlns:a16="http://schemas.microsoft.com/office/drawing/2014/main" id="{62AE4E55-0252-8381-6DE6-6CB3D9933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 y="766354"/>
            <a:ext cx="7025527" cy="6091646"/>
          </a:xfrm>
          <a:prstGeom prst="rect">
            <a:avLst/>
          </a:prstGeom>
        </p:spPr>
      </p:pic>
      <p:sp>
        <p:nvSpPr>
          <p:cNvPr id="2" name="Title 1">
            <a:extLst>
              <a:ext uri="{FF2B5EF4-FFF2-40B4-BE49-F238E27FC236}">
                <a16:creationId xmlns:a16="http://schemas.microsoft.com/office/drawing/2014/main" id="{F541A774-AB46-C358-EC11-F458EF177095}"/>
              </a:ext>
            </a:extLst>
          </p:cNvPr>
          <p:cNvSpPr>
            <a:spLocks noGrp="1"/>
          </p:cNvSpPr>
          <p:nvPr>
            <p:ph type="title"/>
          </p:nvPr>
        </p:nvSpPr>
        <p:spPr>
          <a:xfrm>
            <a:off x="579120" y="-138992"/>
            <a:ext cx="8229600" cy="1143000"/>
          </a:xfrm>
        </p:spPr>
        <p:txBody>
          <a:bodyPr>
            <a:normAutofit/>
          </a:bodyPr>
          <a:lstStyle/>
          <a:p>
            <a:r>
              <a:rPr lang="en-US" sz="4000" dirty="0"/>
              <a:t>EXAMPLE OF PERFECT VOUCHER</a:t>
            </a:r>
          </a:p>
        </p:txBody>
      </p:sp>
      <p:sp>
        <p:nvSpPr>
          <p:cNvPr id="3" name="Slide Number Placeholder 2">
            <a:extLst>
              <a:ext uri="{FF2B5EF4-FFF2-40B4-BE49-F238E27FC236}">
                <a16:creationId xmlns:a16="http://schemas.microsoft.com/office/drawing/2014/main" id="{5969757D-A7B6-5272-F1AA-E630E80C93F3}"/>
              </a:ext>
            </a:extLst>
          </p:cNvPr>
          <p:cNvSpPr>
            <a:spLocks noGrp="1"/>
          </p:cNvSpPr>
          <p:nvPr>
            <p:ph type="sldNum" sz="quarter" idx="12"/>
          </p:nvPr>
        </p:nvSpPr>
        <p:spPr/>
        <p:txBody>
          <a:bodyPr/>
          <a:lstStyle/>
          <a:p>
            <a:fld id="{87D59469-ADD3-384E-A448-37977C73F48E}" type="slidenum">
              <a:rPr lang="en-US" smtClean="0"/>
              <a:t>3</a:t>
            </a:fld>
            <a:endParaRPr lang="en-US"/>
          </a:p>
        </p:txBody>
      </p:sp>
      <p:sp>
        <p:nvSpPr>
          <p:cNvPr id="7" name="TextBox 6">
            <a:extLst>
              <a:ext uri="{FF2B5EF4-FFF2-40B4-BE49-F238E27FC236}">
                <a16:creationId xmlns:a16="http://schemas.microsoft.com/office/drawing/2014/main" id="{647DE65D-3E09-1521-642E-F662F2EE05AD}"/>
              </a:ext>
            </a:extLst>
          </p:cNvPr>
          <p:cNvSpPr txBox="1"/>
          <p:nvPr/>
        </p:nvSpPr>
        <p:spPr>
          <a:xfrm>
            <a:off x="5053148" y="2614476"/>
            <a:ext cx="2778034" cy="369332"/>
          </a:xfrm>
          <a:prstGeom prst="rect">
            <a:avLst/>
          </a:prstGeom>
          <a:noFill/>
        </p:spPr>
        <p:txBody>
          <a:bodyPr wrap="square" rtlCol="0">
            <a:spAutoFit/>
          </a:bodyPr>
          <a:lstStyle/>
          <a:p>
            <a:r>
              <a:rPr lang="en-US" dirty="0"/>
              <a:t>Orders and Signature Page</a:t>
            </a:r>
          </a:p>
        </p:txBody>
      </p:sp>
      <p:sp>
        <p:nvSpPr>
          <p:cNvPr id="10" name="TextBox 9">
            <a:extLst>
              <a:ext uri="{FF2B5EF4-FFF2-40B4-BE49-F238E27FC236}">
                <a16:creationId xmlns:a16="http://schemas.microsoft.com/office/drawing/2014/main" id="{F57778F4-08FC-37FF-C53D-B456C675D988}"/>
              </a:ext>
            </a:extLst>
          </p:cNvPr>
          <p:cNvSpPr txBox="1"/>
          <p:nvPr/>
        </p:nvSpPr>
        <p:spPr>
          <a:xfrm>
            <a:off x="5024722" y="4682521"/>
            <a:ext cx="2778034" cy="369332"/>
          </a:xfrm>
          <a:prstGeom prst="rect">
            <a:avLst/>
          </a:prstGeom>
          <a:noFill/>
        </p:spPr>
        <p:txBody>
          <a:bodyPr wrap="square" rtlCol="0">
            <a:spAutoFit/>
          </a:bodyPr>
          <a:lstStyle/>
          <a:p>
            <a:r>
              <a:rPr lang="en-US" dirty="0"/>
              <a:t>Rental Car</a:t>
            </a:r>
          </a:p>
        </p:txBody>
      </p:sp>
      <p:pic>
        <p:nvPicPr>
          <p:cNvPr id="11" name="Picture 10">
            <a:extLst>
              <a:ext uri="{FF2B5EF4-FFF2-40B4-BE49-F238E27FC236}">
                <a16:creationId xmlns:a16="http://schemas.microsoft.com/office/drawing/2014/main" id="{4F9FBDC3-DC0D-1324-66A7-88A6528F567E}"/>
              </a:ext>
            </a:extLst>
          </p:cNvPr>
          <p:cNvPicPr>
            <a:picLocks noChangeAspect="1"/>
          </p:cNvPicPr>
          <p:nvPr/>
        </p:nvPicPr>
        <p:blipFill>
          <a:blip r:embed="rId3"/>
          <a:stretch>
            <a:fillRect/>
          </a:stretch>
        </p:blipFill>
        <p:spPr>
          <a:xfrm>
            <a:off x="4996296" y="3121220"/>
            <a:ext cx="2834886" cy="493819"/>
          </a:xfrm>
          <a:prstGeom prst="rect">
            <a:avLst/>
          </a:prstGeom>
        </p:spPr>
      </p:pic>
      <p:sp>
        <p:nvSpPr>
          <p:cNvPr id="14" name="TextBox 13">
            <a:extLst>
              <a:ext uri="{FF2B5EF4-FFF2-40B4-BE49-F238E27FC236}">
                <a16:creationId xmlns:a16="http://schemas.microsoft.com/office/drawing/2014/main" id="{E026B086-F91F-F5A9-93C3-49457D56D1C2}"/>
              </a:ext>
            </a:extLst>
          </p:cNvPr>
          <p:cNvSpPr txBox="1"/>
          <p:nvPr/>
        </p:nvSpPr>
        <p:spPr>
          <a:xfrm>
            <a:off x="5053148" y="5150108"/>
            <a:ext cx="2778034" cy="369332"/>
          </a:xfrm>
          <a:prstGeom prst="rect">
            <a:avLst/>
          </a:prstGeom>
          <a:noFill/>
        </p:spPr>
        <p:txBody>
          <a:bodyPr wrap="square" rtlCol="0">
            <a:spAutoFit/>
          </a:bodyPr>
          <a:lstStyle/>
          <a:p>
            <a:r>
              <a:rPr lang="en-US" dirty="0"/>
              <a:t>Flight itinerary</a:t>
            </a:r>
          </a:p>
        </p:txBody>
      </p:sp>
      <p:sp>
        <p:nvSpPr>
          <p:cNvPr id="15" name="TextBox 14">
            <a:extLst>
              <a:ext uri="{FF2B5EF4-FFF2-40B4-BE49-F238E27FC236}">
                <a16:creationId xmlns:a16="http://schemas.microsoft.com/office/drawing/2014/main" id="{AB7AB85C-3C86-E24F-D4D8-41A88F188685}"/>
              </a:ext>
            </a:extLst>
          </p:cNvPr>
          <p:cNvSpPr txBox="1"/>
          <p:nvPr/>
        </p:nvSpPr>
        <p:spPr>
          <a:xfrm>
            <a:off x="5053148" y="4175757"/>
            <a:ext cx="2778034" cy="369332"/>
          </a:xfrm>
          <a:prstGeom prst="rect">
            <a:avLst/>
          </a:prstGeom>
          <a:noFill/>
        </p:spPr>
        <p:txBody>
          <a:bodyPr wrap="square" rtlCol="0">
            <a:spAutoFit/>
          </a:bodyPr>
          <a:lstStyle/>
          <a:p>
            <a:r>
              <a:rPr lang="en-US" dirty="0"/>
              <a:t>Lodging </a:t>
            </a:r>
          </a:p>
        </p:txBody>
      </p:sp>
      <p:sp>
        <p:nvSpPr>
          <p:cNvPr id="16" name="TextBox 15">
            <a:extLst>
              <a:ext uri="{FF2B5EF4-FFF2-40B4-BE49-F238E27FC236}">
                <a16:creationId xmlns:a16="http://schemas.microsoft.com/office/drawing/2014/main" id="{32FC2FAC-537A-27B2-1E33-04E7C747B94E}"/>
              </a:ext>
            </a:extLst>
          </p:cNvPr>
          <p:cNvSpPr txBox="1"/>
          <p:nvPr/>
        </p:nvSpPr>
        <p:spPr>
          <a:xfrm>
            <a:off x="5053148" y="3639744"/>
            <a:ext cx="2778034" cy="369332"/>
          </a:xfrm>
          <a:prstGeom prst="rect">
            <a:avLst/>
          </a:prstGeom>
          <a:noFill/>
        </p:spPr>
        <p:txBody>
          <a:bodyPr wrap="square" rtlCol="0">
            <a:spAutoFit/>
          </a:bodyPr>
          <a:lstStyle/>
          <a:p>
            <a:r>
              <a:rPr lang="en-US" dirty="0"/>
              <a:t>Gas for Rental Car</a:t>
            </a:r>
          </a:p>
        </p:txBody>
      </p:sp>
      <p:sp>
        <p:nvSpPr>
          <p:cNvPr id="17" name="Freeform: Shape 16">
            <a:extLst>
              <a:ext uri="{FF2B5EF4-FFF2-40B4-BE49-F238E27FC236}">
                <a16:creationId xmlns:a16="http://schemas.microsoft.com/office/drawing/2014/main" id="{ACEA3D73-D567-8E27-FDDC-88D6F0EE80E1}"/>
              </a:ext>
            </a:extLst>
          </p:cNvPr>
          <p:cNvSpPr/>
          <p:nvPr/>
        </p:nvSpPr>
        <p:spPr>
          <a:xfrm>
            <a:off x="7637417" y="2751909"/>
            <a:ext cx="165463" cy="243840"/>
          </a:xfrm>
          <a:custGeom>
            <a:avLst/>
            <a:gdLst>
              <a:gd name="connsiteX0" fmla="*/ 0 w 165463"/>
              <a:gd name="connsiteY0" fmla="*/ 113211 h 243840"/>
              <a:gd name="connsiteX1" fmla="*/ 8709 w 165463"/>
              <a:gd name="connsiteY1" fmla="*/ 174171 h 243840"/>
              <a:gd name="connsiteX2" fmla="*/ 43543 w 165463"/>
              <a:gd name="connsiteY2" fmla="*/ 209005 h 243840"/>
              <a:gd name="connsiteX3" fmla="*/ 69669 w 165463"/>
              <a:gd name="connsiteY3" fmla="*/ 243840 h 243840"/>
              <a:gd name="connsiteX4" fmla="*/ 87086 w 165463"/>
              <a:gd name="connsiteY4" fmla="*/ 217714 h 243840"/>
              <a:gd name="connsiteX5" fmla="*/ 95794 w 165463"/>
              <a:gd name="connsiteY5" fmla="*/ 174171 h 243840"/>
              <a:gd name="connsiteX6" fmla="*/ 104503 w 165463"/>
              <a:gd name="connsiteY6" fmla="*/ 139337 h 243840"/>
              <a:gd name="connsiteX7" fmla="*/ 121920 w 165463"/>
              <a:gd name="connsiteY7" fmla="*/ 95794 h 243840"/>
              <a:gd name="connsiteX8" fmla="*/ 130629 w 165463"/>
              <a:gd name="connsiteY8" fmla="*/ 69668 h 243840"/>
              <a:gd name="connsiteX9" fmla="*/ 148046 w 165463"/>
              <a:gd name="connsiteY9" fmla="*/ 43542 h 243840"/>
              <a:gd name="connsiteX10" fmla="*/ 165463 w 165463"/>
              <a:gd name="connsiteY10"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63" h="243840">
                <a:moveTo>
                  <a:pt x="0" y="113211"/>
                </a:moveTo>
                <a:cubicBezTo>
                  <a:pt x="2903" y="133531"/>
                  <a:pt x="215" y="155485"/>
                  <a:pt x="8709" y="174171"/>
                </a:cubicBezTo>
                <a:cubicBezTo>
                  <a:pt x="15504" y="189120"/>
                  <a:pt x="32730" y="196647"/>
                  <a:pt x="43543" y="209005"/>
                </a:cubicBezTo>
                <a:cubicBezTo>
                  <a:pt x="53101" y="219928"/>
                  <a:pt x="60960" y="232228"/>
                  <a:pt x="69669" y="243840"/>
                </a:cubicBezTo>
                <a:cubicBezTo>
                  <a:pt x="75475" y="235131"/>
                  <a:pt x="83411" y="227514"/>
                  <a:pt x="87086" y="217714"/>
                </a:cubicBezTo>
                <a:cubicBezTo>
                  <a:pt x="92283" y="203855"/>
                  <a:pt x="92583" y="188620"/>
                  <a:pt x="95794" y="174171"/>
                </a:cubicBezTo>
                <a:cubicBezTo>
                  <a:pt x="98390" y="162487"/>
                  <a:pt x="100718" y="150692"/>
                  <a:pt x="104503" y="139337"/>
                </a:cubicBezTo>
                <a:cubicBezTo>
                  <a:pt x="109446" y="124507"/>
                  <a:pt x="116431" y="110431"/>
                  <a:pt x="121920" y="95794"/>
                </a:cubicBezTo>
                <a:cubicBezTo>
                  <a:pt x="125143" y="87199"/>
                  <a:pt x="126524" y="77879"/>
                  <a:pt x="130629" y="69668"/>
                </a:cubicBezTo>
                <a:cubicBezTo>
                  <a:pt x="135310" y="60307"/>
                  <a:pt x="142240" y="52251"/>
                  <a:pt x="148046" y="43542"/>
                </a:cubicBezTo>
                <a:cubicBezTo>
                  <a:pt x="158807" y="11259"/>
                  <a:pt x="152649" y="25627"/>
                  <a:pt x="16546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Icon&#10;&#10;AI-generated content may be incorrect.">
            <a:extLst>
              <a:ext uri="{FF2B5EF4-FFF2-40B4-BE49-F238E27FC236}">
                <a16:creationId xmlns:a16="http://schemas.microsoft.com/office/drawing/2014/main" id="{061C8BBF-A7D7-8623-48FA-72238B80D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417" y="2713834"/>
            <a:ext cx="269954" cy="269954"/>
          </a:xfrm>
          <a:prstGeom prst="rect">
            <a:avLst/>
          </a:prstGeom>
        </p:spPr>
      </p:pic>
      <p:pic>
        <p:nvPicPr>
          <p:cNvPr id="20" name="Picture 19" descr="Icon&#10;&#10;AI-generated content may be incorrect.">
            <a:extLst>
              <a:ext uri="{FF2B5EF4-FFF2-40B4-BE49-F238E27FC236}">
                <a16:creationId xmlns:a16="http://schemas.microsoft.com/office/drawing/2014/main" id="{CC30BA08-097F-B6F2-70D2-A5A31D8CF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417" y="3197524"/>
            <a:ext cx="269954" cy="269954"/>
          </a:xfrm>
          <a:prstGeom prst="rect">
            <a:avLst/>
          </a:prstGeom>
        </p:spPr>
      </p:pic>
      <p:pic>
        <p:nvPicPr>
          <p:cNvPr id="21" name="Picture 20" descr="Icon&#10;&#10;AI-generated content may be incorrect.">
            <a:extLst>
              <a:ext uri="{FF2B5EF4-FFF2-40B4-BE49-F238E27FC236}">
                <a16:creationId xmlns:a16="http://schemas.microsoft.com/office/drawing/2014/main" id="{BAB7F347-D700-6F67-50B1-8278D8AF6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685" y="3700761"/>
            <a:ext cx="269954" cy="269954"/>
          </a:xfrm>
          <a:prstGeom prst="rect">
            <a:avLst/>
          </a:prstGeom>
        </p:spPr>
      </p:pic>
      <p:pic>
        <p:nvPicPr>
          <p:cNvPr id="22" name="Picture 21" descr="Icon&#10;&#10;AI-generated content may be incorrect.">
            <a:extLst>
              <a:ext uri="{FF2B5EF4-FFF2-40B4-BE49-F238E27FC236}">
                <a16:creationId xmlns:a16="http://schemas.microsoft.com/office/drawing/2014/main" id="{B5794697-BE89-DF3A-1C1B-D955298691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911" y="4217666"/>
            <a:ext cx="269954" cy="269954"/>
          </a:xfrm>
          <a:prstGeom prst="rect">
            <a:avLst/>
          </a:prstGeom>
        </p:spPr>
      </p:pic>
      <p:pic>
        <p:nvPicPr>
          <p:cNvPr id="23" name="Picture 22" descr="Icon&#10;&#10;AI-generated content may be incorrect.">
            <a:extLst>
              <a:ext uri="{FF2B5EF4-FFF2-40B4-BE49-F238E27FC236}">
                <a16:creationId xmlns:a16="http://schemas.microsoft.com/office/drawing/2014/main" id="{E4B62013-2D7E-0053-B8B8-243CEEC37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3785" y="4714103"/>
            <a:ext cx="269954" cy="269954"/>
          </a:xfrm>
          <a:prstGeom prst="rect">
            <a:avLst/>
          </a:prstGeom>
        </p:spPr>
      </p:pic>
      <p:pic>
        <p:nvPicPr>
          <p:cNvPr id="24" name="Picture 23" descr="Icon&#10;&#10;AI-generated content may be incorrect.">
            <a:extLst>
              <a:ext uri="{FF2B5EF4-FFF2-40B4-BE49-F238E27FC236}">
                <a16:creationId xmlns:a16="http://schemas.microsoft.com/office/drawing/2014/main" id="{A3C1EC9B-E3E7-A9AD-B0D4-194C0C54F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554" y="5223991"/>
            <a:ext cx="269954" cy="269954"/>
          </a:xfrm>
          <a:prstGeom prst="rect">
            <a:avLst/>
          </a:prstGeom>
        </p:spPr>
      </p:pic>
    </p:spTree>
    <p:extLst>
      <p:ext uri="{BB962C8B-B14F-4D97-AF65-F5344CB8AC3E}">
        <p14:creationId xmlns:p14="http://schemas.microsoft.com/office/powerpoint/2010/main" val="333131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7E907-27B7-7721-3242-5B7090AB090E}"/>
              </a:ext>
            </a:extLst>
          </p:cNvPr>
          <p:cNvSpPr>
            <a:spLocks noGrp="1"/>
          </p:cNvSpPr>
          <p:nvPr>
            <p:ph type="sldNum" sz="quarter" idx="12"/>
          </p:nvPr>
        </p:nvSpPr>
        <p:spPr/>
        <p:txBody>
          <a:bodyPr/>
          <a:lstStyle/>
          <a:p>
            <a:fld id="{87D59469-ADD3-384E-A448-37977C73F48E}" type="slidenum">
              <a:rPr lang="en-US" smtClean="0"/>
              <a:t>30</a:t>
            </a:fld>
            <a:endParaRPr lang="en-US"/>
          </a:p>
        </p:txBody>
      </p:sp>
      <p:sp>
        <p:nvSpPr>
          <p:cNvPr id="4" name="TextBox 3">
            <a:extLst>
              <a:ext uri="{FF2B5EF4-FFF2-40B4-BE49-F238E27FC236}">
                <a16:creationId xmlns:a16="http://schemas.microsoft.com/office/drawing/2014/main" id="{BAE743B1-15D6-B7D8-017E-E42056FFD7D9}"/>
              </a:ext>
            </a:extLst>
          </p:cNvPr>
          <p:cNvSpPr txBox="1"/>
          <p:nvPr/>
        </p:nvSpPr>
        <p:spPr>
          <a:xfrm>
            <a:off x="2847703" y="947302"/>
            <a:ext cx="6130835" cy="1477328"/>
          </a:xfrm>
          <a:prstGeom prst="rect">
            <a:avLst/>
          </a:prstGeom>
          <a:noFill/>
        </p:spPr>
        <p:txBody>
          <a:bodyPr wrap="square" rtlCol="0">
            <a:spAutoFit/>
          </a:bodyPr>
          <a:lstStyle/>
          <a:p>
            <a:r>
              <a:rPr lang="en-US" dirty="0">
                <a:highlight>
                  <a:srgbClr val="FF0000"/>
                </a:highlight>
              </a:rPr>
              <a:t>**CTW FORM AND HOW TO GUIDE ON SSO TOOLKIT**</a:t>
            </a:r>
          </a:p>
          <a:p>
            <a:endParaRPr lang="en-US" dirty="0"/>
          </a:p>
          <a:p>
            <a:r>
              <a:rPr lang="en-US" dirty="0"/>
              <a:t>If over 400miles one way, you will then be required to fill out a CTW FORM. This allows you to be reimbursed for the additional mileage over 400miles.</a:t>
            </a:r>
          </a:p>
        </p:txBody>
      </p:sp>
      <p:pic>
        <p:nvPicPr>
          <p:cNvPr id="5" name="Picture 4">
            <a:extLst>
              <a:ext uri="{FF2B5EF4-FFF2-40B4-BE49-F238E27FC236}">
                <a16:creationId xmlns:a16="http://schemas.microsoft.com/office/drawing/2014/main" id="{D413EEA4-D703-DC2D-3BBB-501AF7C00C6C}"/>
              </a:ext>
            </a:extLst>
          </p:cNvPr>
          <p:cNvPicPr>
            <a:picLocks noChangeAspect="1"/>
          </p:cNvPicPr>
          <p:nvPr/>
        </p:nvPicPr>
        <p:blipFill>
          <a:blip r:embed="rId2"/>
          <a:srcRect l="21943" r="13549"/>
          <a:stretch>
            <a:fillRect/>
          </a:stretch>
        </p:blipFill>
        <p:spPr>
          <a:xfrm>
            <a:off x="2847703" y="2377440"/>
            <a:ext cx="5888744" cy="3978920"/>
          </a:xfrm>
          <a:prstGeom prst="rect">
            <a:avLst/>
          </a:prstGeom>
        </p:spPr>
      </p:pic>
      <p:sp>
        <p:nvSpPr>
          <p:cNvPr id="6" name="TextBox 5">
            <a:extLst>
              <a:ext uri="{FF2B5EF4-FFF2-40B4-BE49-F238E27FC236}">
                <a16:creationId xmlns:a16="http://schemas.microsoft.com/office/drawing/2014/main" id="{2912520F-E91B-B551-57BB-0E55F27A5BDD}"/>
              </a:ext>
            </a:extLst>
          </p:cNvPr>
          <p:cNvSpPr txBox="1"/>
          <p:nvPr/>
        </p:nvSpPr>
        <p:spPr>
          <a:xfrm>
            <a:off x="5016138" y="4761921"/>
            <a:ext cx="2342605" cy="369332"/>
          </a:xfrm>
          <a:prstGeom prst="rect">
            <a:avLst/>
          </a:prstGeom>
          <a:noFill/>
        </p:spPr>
        <p:txBody>
          <a:bodyPr wrap="square" rtlCol="0">
            <a:spAutoFit/>
          </a:bodyPr>
          <a:lstStyle/>
          <a:p>
            <a:r>
              <a:rPr lang="en-US" dirty="0"/>
              <a:t>Mileage one-way</a:t>
            </a:r>
          </a:p>
        </p:txBody>
      </p:sp>
      <p:sp>
        <p:nvSpPr>
          <p:cNvPr id="7" name="TextBox 6">
            <a:extLst>
              <a:ext uri="{FF2B5EF4-FFF2-40B4-BE49-F238E27FC236}">
                <a16:creationId xmlns:a16="http://schemas.microsoft.com/office/drawing/2014/main" id="{91D3D2D4-4CE8-5C73-FE05-1B7A1DBF41B8}"/>
              </a:ext>
            </a:extLst>
          </p:cNvPr>
          <p:cNvSpPr txBox="1"/>
          <p:nvPr/>
        </p:nvSpPr>
        <p:spPr>
          <a:xfrm>
            <a:off x="5016138" y="5361062"/>
            <a:ext cx="2342605" cy="369332"/>
          </a:xfrm>
          <a:prstGeom prst="rect">
            <a:avLst/>
          </a:prstGeom>
          <a:noFill/>
        </p:spPr>
        <p:txBody>
          <a:bodyPr wrap="square" rtlCol="0">
            <a:spAutoFit/>
          </a:bodyPr>
          <a:lstStyle/>
          <a:p>
            <a:r>
              <a:rPr lang="en-US" dirty="0"/>
              <a:t>Mileage one-way</a:t>
            </a:r>
          </a:p>
        </p:txBody>
      </p:sp>
      <p:sp>
        <p:nvSpPr>
          <p:cNvPr id="8" name="TextBox 7">
            <a:extLst>
              <a:ext uri="{FF2B5EF4-FFF2-40B4-BE49-F238E27FC236}">
                <a16:creationId xmlns:a16="http://schemas.microsoft.com/office/drawing/2014/main" id="{4E11E070-49D4-5BAD-9F3B-0858714BDD13}"/>
              </a:ext>
            </a:extLst>
          </p:cNvPr>
          <p:cNvSpPr txBox="1"/>
          <p:nvPr/>
        </p:nvSpPr>
        <p:spPr>
          <a:xfrm>
            <a:off x="4976949" y="4135955"/>
            <a:ext cx="4256996" cy="369332"/>
          </a:xfrm>
          <a:prstGeom prst="rect">
            <a:avLst/>
          </a:prstGeom>
          <a:noFill/>
        </p:spPr>
        <p:txBody>
          <a:bodyPr wrap="square" rtlCol="0">
            <a:spAutoFit/>
          </a:bodyPr>
          <a:lstStyle/>
          <a:p>
            <a:r>
              <a:rPr lang="en-US" dirty="0"/>
              <a:t>Travel &gt;400 Miles CTW FORM</a:t>
            </a:r>
          </a:p>
        </p:txBody>
      </p:sp>
      <p:pic>
        <p:nvPicPr>
          <p:cNvPr id="9" name="Picture 8" descr="Icon&#10;&#10;AI-generated content may be incorrect.">
            <a:extLst>
              <a:ext uri="{FF2B5EF4-FFF2-40B4-BE49-F238E27FC236}">
                <a16:creationId xmlns:a16="http://schemas.microsoft.com/office/drawing/2014/main" id="{30330F89-A002-B686-CF7B-AA56F006F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422" y="4185644"/>
            <a:ext cx="269954" cy="269954"/>
          </a:xfrm>
          <a:prstGeom prst="rect">
            <a:avLst/>
          </a:prstGeom>
        </p:spPr>
      </p:pic>
      <p:pic>
        <p:nvPicPr>
          <p:cNvPr id="10" name="Picture 9" descr="Icon&#10;&#10;AI-generated content may be incorrect.">
            <a:extLst>
              <a:ext uri="{FF2B5EF4-FFF2-40B4-BE49-F238E27FC236}">
                <a16:creationId xmlns:a16="http://schemas.microsoft.com/office/drawing/2014/main" id="{1E5ED1CD-6126-61B8-2F52-FDEC90CDB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493" y="5387887"/>
            <a:ext cx="269954" cy="269954"/>
          </a:xfrm>
          <a:prstGeom prst="rect">
            <a:avLst/>
          </a:prstGeom>
        </p:spPr>
      </p:pic>
      <p:pic>
        <p:nvPicPr>
          <p:cNvPr id="11" name="Picture 10" descr="Icon&#10;&#10;AI-generated content may be incorrect.">
            <a:extLst>
              <a:ext uri="{FF2B5EF4-FFF2-40B4-BE49-F238E27FC236}">
                <a16:creationId xmlns:a16="http://schemas.microsoft.com/office/drawing/2014/main" id="{25533F72-35C3-11C9-6123-BF0193CCB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477" y="4774723"/>
            <a:ext cx="269954" cy="269954"/>
          </a:xfrm>
          <a:prstGeom prst="rect">
            <a:avLst/>
          </a:prstGeom>
        </p:spPr>
      </p:pic>
      <p:sp>
        <p:nvSpPr>
          <p:cNvPr id="15" name="TextBox 14">
            <a:extLst>
              <a:ext uri="{FF2B5EF4-FFF2-40B4-BE49-F238E27FC236}">
                <a16:creationId xmlns:a16="http://schemas.microsoft.com/office/drawing/2014/main" id="{11B334EC-2570-9EF2-4350-52E5BEA018D4}"/>
              </a:ext>
            </a:extLst>
          </p:cNvPr>
          <p:cNvSpPr txBox="1"/>
          <p:nvPr/>
        </p:nvSpPr>
        <p:spPr>
          <a:xfrm>
            <a:off x="83479" y="4645701"/>
            <a:ext cx="2581344" cy="1200329"/>
          </a:xfrm>
          <a:prstGeom prst="rect">
            <a:avLst/>
          </a:prstGeom>
          <a:noFill/>
        </p:spPr>
        <p:txBody>
          <a:bodyPr wrap="square">
            <a:spAutoFit/>
          </a:bodyPr>
          <a:lstStyle/>
          <a:p>
            <a:r>
              <a:rPr lang="en-US" dirty="0"/>
              <a:t>Separate mileage expenses for mileage from HOR to TDY and then for TDY to HOR. </a:t>
            </a:r>
          </a:p>
        </p:txBody>
      </p:sp>
      <p:sp>
        <p:nvSpPr>
          <p:cNvPr id="16" name="Arrow: Right 15">
            <a:extLst>
              <a:ext uri="{FF2B5EF4-FFF2-40B4-BE49-F238E27FC236}">
                <a16:creationId xmlns:a16="http://schemas.microsoft.com/office/drawing/2014/main" id="{87A2AA10-30DD-6E37-05AA-CEB917537E03}"/>
              </a:ext>
            </a:extLst>
          </p:cNvPr>
          <p:cNvSpPr/>
          <p:nvPr/>
        </p:nvSpPr>
        <p:spPr>
          <a:xfrm>
            <a:off x="2464526" y="4774723"/>
            <a:ext cx="700611" cy="3693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BE5E86A-0731-4846-84B6-329545DED215}"/>
              </a:ext>
            </a:extLst>
          </p:cNvPr>
          <p:cNvSpPr/>
          <p:nvPr/>
        </p:nvSpPr>
        <p:spPr>
          <a:xfrm>
            <a:off x="2350205" y="5404283"/>
            <a:ext cx="781401" cy="3693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0AB13A8-0595-4BF9-46F3-32749BF9FC06}"/>
              </a:ext>
            </a:extLst>
          </p:cNvPr>
          <p:cNvSpPr/>
          <p:nvPr/>
        </p:nvSpPr>
        <p:spPr>
          <a:xfrm rot="4782754">
            <a:off x="6080222" y="2906996"/>
            <a:ext cx="1987666" cy="3693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282F2AB-E2FA-11FF-E386-3FD0BB068890}"/>
              </a:ext>
            </a:extLst>
          </p:cNvPr>
          <p:cNvSpPr txBox="1"/>
          <p:nvPr/>
        </p:nvSpPr>
        <p:spPr>
          <a:xfrm>
            <a:off x="40310" y="1285499"/>
            <a:ext cx="2581344" cy="3170099"/>
          </a:xfrm>
          <a:prstGeom prst="rect">
            <a:avLst/>
          </a:prstGeom>
          <a:noFill/>
        </p:spPr>
        <p:txBody>
          <a:bodyPr wrap="square">
            <a:spAutoFit/>
          </a:bodyPr>
          <a:lstStyle/>
          <a:p>
            <a:pPr algn="ctr"/>
            <a:r>
              <a:rPr lang="en-US" sz="4000" b="1" dirty="0"/>
              <a:t>WHAT YOUR VOUCHER SHOULD SHOW</a:t>
            </a:r>
          </a:p>
        </p:txBody>
      </p:sp>
    </p:spTree>
    <p:extLst>
      <p:ext uri="{BB962C8B-B14F-4D97-AF65-F5344CB8AC3E}">
        <p14:creationId xmlns:p14="http://schemas.microsoft.com/office/powerpoint/2010/main" val="2400713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80BD-71B6-4955-18EB-EDD24E01F725}"/>
              </a:ext>
            </a:extLst>
          </p:cNvPr>
          <p:cNvSpPr>
            <a:spLocks noGrp="1"/>
          </p:cNvSpPr>
          <p:nvPr>
            <p:ph type="title"/>
          </p:nvPr>
        </p:nvSpPr>
        <p:spPr>
          <a:xfrm>
            <a:off x="457200" y="1258706"/>
            <a:ext cx="8229600" cy="4506368"/>
          </a:xfrm>
        </p:spPr>
        <p:txBody>
          <a:bodyPr>
            <a:normAutofit/>
          </a:bodyPr>
          <a:lstStyle/>
          <a:p>
            <a:r>
              <a:rPr lang="en-US" sz="5400" b="1" dirty="0"/>
              <a:t>HOW TO ACCOUNT FOR </a:t>
            </a:r>
            <a:br>
              <a:rPr lang="en-US" sz="5400" b="1" dirty="0"/>
            </a:br>
            <a:r>
              <a:rPr lang="en-US" sz="5400" b="1" dirty="0"/>
              <a:t>LODGING </a:t>
            </a:r>
          </a:p>
        </p:txBody>
      </p:sp>
      <p:sp>
        <p:nvSpPr>
          <p:cNvPr id="3" name="Slide Number Placeholder 2">
            <a:extLst>
              <a:ext uri="{FF2B5EF4-FFF2-40B4-BE49-F238E27FC236}">
                <a16:creationId xmlns:a16="http://schemas.microsoft.com/office/drawing/2014/main" id="{DDEC520E-CC7C-DC69-ADCA-B46A5481CAAB}"/>
              </a:ext>
            </a:extLst>
          </p:cNvPr>
          <p:cNvSpPr>
            <a:spLocks noGrp="1"/>
          </p:cNvSpPr>
          <p:nvPr>
            <p:ph type="sldNum" sz="quarter" idx="12"/>
          </p:nvPr>
        </p:nvSpPr>
        <p:spPr/>
        <p:txBody>
          <a:bodyPr/>
          <a:lstStyle/>
          <a:p>
            <a:fld id="{87D59469-ADD3-384E-A448-37977C73F48E}" type="slidenum">
              <a:rPr lang="en-US" smtClean="0"/>
              <a:t>31</a:t>
            </a:fld>
            <a:endParaRPr lang="en-US"/>
          </a:p>
        </p:txBody>
      </p:sp>
    </p:spTree>
    <p:extLst>
      <p:ext uri="{BB962C8B-B14F-4D97-AF65-F5344CB8AC3E}">
        <p14:creationId xmlns:p14="http://schemas.microsoft.com/office/powerpoint/2010/main" val="12294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2B3C-64A0-1EC9-87D3-4D6FD1AA3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0DD61-40AC-A4AC-A494-5561633F27EA}"/>
              </a:ext>
            </a:extLst>
          </p:cNvPr>
          <p:cNvSpPr>
            <a:spLocks noGrp="1"/>
          </p:cNvSpPr>
          <p:nvPr>
            <p:ph type="title"/>
          </p:nvPr>
        </p:nvSpPr>
        <p:spPr>
          <a:xfrm>
            <a:off x="738565" y="-203736"/>
            <a:ext cx="8229600" cy="1143000"/>
          </a:xfrm>
        </p:spPr>
        <p:txBody>
          <a:bodyPr>
            <a:normAutofit/>
          </a:bodyPr>
          <a:lstStyle/>
          <a:p>
            <a:r>
              <a:rPr lang="en-US" sz="4000" dirty="0"/>
              <a:t>QUICK INFO ABOUT LODGING</a:t>
            </a:r>
          </a:p>
        </p:txBody>
      </p:sp>
      <p:sp>
        <p:nvSpPr>
          <p:cNvPr id="3" name="Slide Number Placeholder 2">
            <a:extLst>
              <a:ext uri="{FF2B5EF4-FFF2-40B4-BE49-F238E27FC236}">
                <a16:creationId xmlns:a16="http://schemas.microsoft.com/office/drawing/2014/main" id="{828747C3-27E9-4967-C3A0-70805B6BE08A}"/>
              </a:ext>
            </a:extLst>
          </p:cNvPr>
          <p:cNvSpPr>
            <a:spLocks noGrp="1"/>
          </p:cNvSpPr>
          <p:nvPr>
            <p:ph type="sldNum" sz="quarter" idx="12"/>
          </p:nvPr>
        </p:nvSpPr>
        <p:spPr/>
        <p:txBody>
          <a:bodyPr/>
          <a:lstStyle/>
          <a:p>
            <a:fld id="{87D59469-ADD3-384E-A448-37977C73F48E}" type="slidenum">
              <a:rPr lang="en-US" smtClean="0"/>
              <a:t>32</a:t>
            </a:fld>
            <a:endParaRPr lang="en-US"/>
          </a:p>
        </p:txBody>
      </p:sp>
      <p:sp>
        <p:nvSpPr>
          <p:cNvPr id="5" name="TextBox 4">
            <a:extLst>
              <a:ext uri="{FF2B5EF4-FFF2-40B4-BE49-F238E27FC236}">
                <a16:creationId xmlns:a16="http://schemas.microsoft.com/office/drawing/2014/main" id="{03FDCBF1-E62A-CAD8-DE61-78E44A0FA9EB}"/>
              </a:ext>
            </a:extLst>
          </p:cNvPr>
          <p:cNvSpPr txBox="1"/>
          <p:nvPr/>
        </p:nvSpPr>
        <p:spPr>
          <a:xfrm>
            <a:off x="165464" y="1161171"/>
            <a:ext cx="8562900" cy="7848302"/>
          </a:xfrm>
          <a:prstGeom prst="rect">
            <a:avLst/>
          </a:prstGeom>
          <a:noFill/>
        </p:spPr>
        <p:txBody>
          <a:bodyPr wrap="square" rtlCol="0">
            <a:spAutoFit/>
          </a:bodyPr>
          <a:lstStyle/>
          <a:p>
            <a:pPr marL="285750" indent="-285750">
              <a:buFont typeface="Arial" panose="020B0604020202020204" pitchFamily="34" charset="0"/>
              <a:buChar char="•"/>
            </a:pPr>
            <a:r>
              <a:rPr lang="en-US" dirty="0"/>
              <a:t>When do you have to stay at the navy lodge?</a:t>
            </a:r>
          </a:p>
          <a:p>
            <a:pPr marL="742950" lvl="1" indent="-285750">
              <a:buFont typeface="Arial" panose="020B0604020202020204" pitchFamily="34" charset="0"/>
              <a:buChar char="•"/>
            </a:pPr>
            <a:r>
              <a:rPr lang="en-US" dirty="0"/>
              <a:t>IF YOUR ORDERS STATE, “GOVERNMENT LODGING AVAILABLE AND DIRECTED” YOU ARE REQUIRED TO BOOK LODGING AT THE NEARBY NAVY LODGE.	</a:t>
            </a:r>
          </a:p>
          <a:p>
            <a:pPr marL="742950" lvl="1" indent="-285750">
              <a:buFont typeface="Arial" panose="020B0604020202020204" pitchFamily="34" charset="0"/>
              <a:buChar char="•"/>
            </a:pPr>
            <a:r>
              <a:rPr lang="en-US" dirty="0"/>
              <a:t>If there is no vacancy at the Navy Lodge, then you will obtain a </a:t>
            </a:r>
            <a:r>
              <a:rPr lang="en-US" dirty="0">
                <a:highlight>
                  <a:srgbClr val="FFFF00"/>
                </a:highlight>
              </a:rPr>
              <a:t>CNA (Certificate of Non-Availability) </a:t>
            </a:r>
            <a:r>
              <a:rPr lang="en-US" dirty="0"/>
              <a:t>from the hotel. Once you have this you are authorized to stay at a hotel off-base and this document must be attached to your voucher.</a:t>
            </a:r>
          </a:p>
          <a:p>
            <a:pPr lvl="1"/>
            <a:endParaRPr lang="en-US" dirty="0"/>
          </a:p>
          <a:p>
            <a:pPr marL="285750" indent="-285750">
              <a:buFont typeface="Arial" panose="020B0604020202020204" pitchFamily="34" charset="0"/>
              <a:buChar char="•"/>
            </a:pPr>
            <a:r>
              <a:rPr lang="en-US" dirty="0"/>
              <a:t>How do I claim off-base lodging? (CONUS SPECIFIC)</a:t>
            </a:r>
          </a:p>
          <a:p>
            <a:pPr marL="742950" lvl="1" indent="-285750">
              <a:buFont typeface="Arial" panose="020B0604020202020204" pitchFamily="34" charset="0"/>
              <a:buChar char="•"/>
            </a:pPr>
            <a:r>
              <a:rPr lang="en-US" dirty="0"/>
              <a:t>You will request a DAILY ITEMIZED Lodging receipt from the hotel. This will show the separate costs of the daily rate of the room and any additional taxes and fees. </a:t>
            </a:r>
          </a:p>
          <a:p>
            <a:pPr marL="742950" lvl="1" indent="-285750">
              <a:buFont typeface="Arial" panose="020B0604020202020204" pitchFamily="34" charset="0"/>
              <a:buChar char="•"/>
            </a:pPr>
            <a:r>
              <a:rPr lang="en-US" dirty="0"/>
              <a:t>The daily rate of the room will be what is reflected in your lodging per diem amount. (EXAMPLE SHOWN IN NEXT SLIDES)</a:t>
            </a:r>
          </a:p>
          <a:p>
            <a:pPr marL="742950" lvl="1" indent="-285750">
              <a:buFont typeface="Arial" panose="020B0604020202020204" pitchFamily="34" charset="0"/>
              <a:buChar char="•"/>
            </a:pPr>
            <a:r>
              <a:rPr lang="en-US" dirty="0"/>
              <a:t>The TAXES AND FEES will be compiled as a separate expense labeled as Lodging Taxes in the voucher. (EXAMPLE SHOWN IN NEXT SLIDES)</a:t>
            </a:r>
          </a:p>
          <a:p>
            <a:pPr lvl="1"/>
            <a:endParaRPr lang="en-US" dirty="0">
              <a:solidFill>
                <a:prstClr val="black"/>
              </a:solidFill>
            </a:endParaRPr>
          </a:p>
          <a:p>
            <a:pPr lvl="1"/>
            <a:r>
              <a:rPr lang="en-US" i="1" dirty="0">
                <a:solidFill>
                  <a:prstClr val="black"/>
                </a:solidFill>
              </a:rPr>
              <a:t>***If you were traveling OCONUS then you </a:t>
            </a:r>
            <a:r>
              <a:rPr lang="en-US" i="1" dirty="0">
                <a:solidFill>
                  <a:prstClr val="black"/>
                </a:solidFill>
                <a:highlight>
                  <a:srgbClr val="FF0000"/>
                </a:highlight>
              </a:rPr>
              <a:t>DO NOT </a:t>
            </a:r>
            <a:r>
              <a:rPr lang="en-US" i="1" dirty="0">
                <a:solidFill>
                  <a:prstClr val="black"/>
                </a:solidFill>
              </a:rPr>
              <a:t>separate the taxes and fees from daily rate. You will leave it combined and put the total as the lodging per diem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1198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1885-B147-0F22-18ED-88DAC45B329B}"/>
              </a:ext>
            </a:extLst>
          </p:cNvPr>
          <p:cNvSpPr>
            <a:spLocks noGrp="1"/>
          </p:cNvSpPr>
          <p:nvPr>
            <p:ph type="title"/>
          </p:nvPr>
        </p:nvSpPr>
        <p:spPr>
          <a:xfrm>
            <a:off x="657497" y="-247877"/>
            <a:ext cx="8229600" cy="1143000"/>
          </a:xfrm>
        </p:spPr>
        <p:txBody>
          <a:bodyPr>
            <a:normAutofit/>
          </a:bodyPr>
          <a:lstStyle/>
          <a:p>
            <a:r>
              <a:rPr lang="en-US" sz="3200" dirty="0"/>
              <a:t>EXAMPLE OFFBASE LODGING: LT JOE SHMOE</a:t>
            </a:r>
          </a:p>
        </p:txBody>
      </p:sp>
      <p:sp>
        <p:nvSpPr>
          <p:cNvPr id="3" name="Slide Number Placeholder 2">
            <a:extLst>
              <a:ext uri="{FF2B5EF4-FFF2-40B4-BE49-F238E27FC236}">
                <a16:creationId xmlns:a16="http://schemas.microsoft.com/office/drawing/2014/main" id="{36DD5E9A-83DF-5727-5E3B-97FAC926EED2}"/>
              </a:ext>
            </a:extLst>
          </p:cNvPr>
          <p:cNvSpPr>
            <a:spLocks noGrp="1"/>
          </p:cNvSpPr>
          <p:nvPr>
            <p:ph type="sldNum" sz="quarter" idx="12"/>
          </p:nvPr>
        </p:nvSpPr>
        <p:spPr/>
        <p:txBody>
          <a:bodyPr/>
          <a:lstStyle/>
          <a:p>
            <a:fld id="{87D59469-ADD3-384E-A448-37977C73F48E}" type="slidenum">
              <a:rPr lang="en-US" smtClean="0"/>
              <a:t>33</a:t>
            </a:fld>
            <a:endParaRPr lang="en-US"/>
          </a:p>
        </p:txBody>
      </p:sp>
      <p:sp>
        <p:nvSpPr>
          <p:cNvPr id="8" name="TextBox 7">
            <a:extLst>
              <a:ext uri="{FF2B5EF4-FFF2-40B4-BE49-F238E27FC236}">
                <a16:creationId xmlns:a16="http://schemas.microsoft.com/office/drawing/2014/main" id="{AA791FB0-AB2D-E0B4-59FF-12E66D977C08}"/>
              </a:ext>
            </a:extLst>
          </p:cNvPr>
          <p:cNvSpPr txBox="1"/>
          <p:nvPr/>
        </p:nvSpPr>
        <p:spPr>
          <a:xfrm>
            <a:off x="69967" y="1767841"/>
            <a:ext cx="4231090" cy="5262979"/>
          </a:xfrm>
          <a:prstGeom prst="rect">
            <a:avLst/>
          </a:prstGeom>
          <a:noFill/>
        </p:spPr>
        <p:txBody>
          <a:bodyPr wrap="square" rtlCol="0">
            <a:spAutoFit/>
          </a:bodyPr>
          <a:lstStyle/>
          <a:p>
            <a:pPr algn="ctr"/>
            <a:r>
              <a:rPr lang="en-US" sz="2800" dirty="0"/>
              <a:t>LT JOE SHMOE was directed to get lodging at the local base. He called and they had no rooms for him at the time he was requesting. He asked them to email a CNA stating there was no rooms.</a:t>
            </a:r>
          </a:p>
          <a:p>
            <a:pPr algn="ctr"/>
            <a:r>
              <a:rPr lang="en-US" sz="2800" dirty="0"/>
              <a:t>(Example on right)</a:t>
            </a:r>
          </a:p>
          <a:p>
            <a:pPr algn="ctr"/>
            <a:endParaRPr lang="en-US" sz="2800" dirty="0"/>
          </a:p>
          <a:p>
            <a:pPr algn="ctr"/>
            <a:endParaRPr lang="en-US" sz="2800" dirty="0"/>
          </a:p>
          <a:p>
            <a:pPr algn="ctr"/>
            <a:r>
              <a:rPr lang="en-US" sz="2800" dirty="0"/>
              <a:t> </a:t>
            </a:r>
          </a:p>
        </p:txBody>
      </p:sp>
      <p:pic>
        <p:nvPicPr>
          <p:cNvPr id="10" name="Picture 9" descr="Graphical user interface&#10;&#10;AI-generated content may be incorrect.">
            <a:extLst>
              <a:ext uri="{FF2B5EF4-FFF2-40B4-BE49-F238E27FC236}">
                <a16:creationId xmlns:a16="http://schemas.microsoft.com/office/drawing/2014/main" id="{D92DFFBC-D965-8614-0007-A8B30B835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057" y="1129806"/>
            <a:ext cx="4842943" cy="4991871"/>
          </a:xfrm>
          <a:prstGeom prst="rect">
            <a:avLst/>
          </a:prstGeom>
        </p:spPr>
      </p:pic>
      <p:sp>
        <p:nvSpPr>
          <p:cNvPr id="11" name="TextBox 10">
            <a:extLst>
              <a:ext uri="{FF2B5EF4-FFF2-40B4-BE49-F238E27FC236}">
                <a16:creationId xmlns:a16="http://schemas.microsoft.com/office/drawing/2014/main" id="{A688FD06-77FF-1324-480D-D99004B9F298}"/>
              </a:ext>
            </a:extLst>
          </p:cNvPr>
          <p:cNvSpPr txBox="1"/>
          <p:nvPr/>
        </p:nvSpPr>
        <p:spPr>
          <a:xfrm>
            <a:off x="6392091" y="1844838"/>
            <a:ext cx="2455817" cy="369332"/>
          </a:xfrm>
          <a:prstGeom prst="rect">
            <a:avLst/>
          </a:prstGeom>
          <a:noFill/>
        </p:spPr>
        <p:txBody>
          <a:bodyPr wrap="square" rtlCol="0">
            <a:spAutoFit/>
          </a:bodyPr>
          <a:lstStyle/>
          <a:p>
            <a:r>
              <a:rPr lang="en-US" dirty="0">
                <a:highlight>
                  <a:srgbClr val="FFFF00"/>
                </a:highlight>
              </a:rPr>
              <a:t>EXAMPLE OF A CNA</a:t>
            </a:r>
          </a:p>
        </p:txBody>
      </p:sp>
    </p:spTree>
    <p:extLst>
      <p:ext uri="{BB962C8B-B14F-4D97-AF65-F5344CB8AC3E}">
        <p14:creationId xmlns:p14="http://schemas.microsoft.com/office/powerpoint/2010/main" val="236480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FE1C06-9EB1-7E30-6479-ED49BE0A07D2}"/>
              </a:ext>
            </a:extLst>
          </p:cNvPr>
          <p:cNvSpPr>
            <a:spLocks noGrp="1"/>
          </p:cNvSpPr>
          <p:nvPr>
            <p:ph type="sldNum" sz="quarter" idx="12"/>
          </p:nvPr>
        </p:nvSpPr>
        <p:spPr/>
        <p:txBody>
          <a:bodyPr/>
          <a:lstStyle/>
          <a:p>
            <a:fld id="{87D59469-ADD3-384E-A448-37977C73F48E}" type="slidenum">
              <a:rPr lang="en-US" smtClean="0"/>
              <a:t>34</a:t>
            </a:fld>
            <a:endParaRPr lang="en-US"/>
          </a:p>
        </p:txBody>
      </p:sp>
      <p:sp>
        <p:nvSpPr>
          <p:cNvPr id="5" name="TextBox 4">
            <a:extLst>
              <a:ext uri="{FF2B5EF4-FFF2-40B4-BE49-F238E27FC236}">
                <a16:creationId xmlns:a16="http://schemas.microsoft.com/office/drawing/2014/main" id="{68B882D8-D79B-C897-7198-0B63A2877DCB}"/>
              </a:ext>
            </a:extLst>
          </p:cNvPr>
          <p:cNvSpPr txBox="1"/>
          <p:nvPr/>
        </p:nvSpPr>
        <p:spPr>
          <a:xfrm>
            <a:off x="4572000" y="2112631"/>
            <a:ext cx="4572000" cy="1477328"/>
          </a:xfrm>
          <a:prstGeom prst="rect">
            <a:avLst/>
          </a:prstGeom>
          <a:noFill/>
        </p:spPr>
        <p:txBody>
          <a:bodyPr wrap="square">
            <a:spAutoFit/>
          </a:bodyPr>
          <a:lstStyle/>
          <a:p>
            <a:r>
              <a:rPr lang="en-US" dirty="0"/>
              <a:t>LT JOE SHMOE then got a reservation at a nearby hotel off base. When he checked out of the hotel, he made sure to request an itemized daily lodging receipt that showed separate charges. </a:t>
            </a:r>
          </a:p>
        </p:txBody>
      </p:sp>
      <p:pic>
        <p:nvPicPr>
          <p:cNvPr id="7" name="Picture 6" descr="Graphical user interface, text, email&#10;&#10;AI-generated content may be incorrect.">
            <a:extLst>
              <a:ext uri="{FF2B5EF4-FFF2-40B4-BE49-F238E27FC236}">
                <a16:creationId xmlns:a16="http://schemas.microsoft.com/office/drawing/2014/main" id="{3AB1F137-F3EE-3244-AC83-C51445B1B25E}"/>
              </a:ext>
            </a:extLst>
          </p:cNvPr>
          <p:cNvPicPr>
            <a:picLocks noChangeAspect="1"/>
          </p:cNvPicPr>
          <p:nvPr/>
        </p:nvPicPr>
        <p:blipFill>
          <a:blip r:embed="rId2">
            <a:extLst>
              <a:ext uri="{28A0092B-C50C-407E-A947-70E740481C1C}">
                <a14:useLocalDpi xmlns:a14="http://schemas.microsoft.com/office/drawing/2010/main" val="0"/>
              </a:ext>
            </a:extLst>
          </a:blip>
          <a:srcRect b="22400"/>
          <a:stretch>
            <a:fillRect/>
          </a:stretch>
        </p:blipFill>
        <p:spPr>
          <a:xfrm>
            <a:off x="4831206" y="3760334"/>
            <a:ext cx="4053588" cy="2961151"/>
          </a:xfrm>
          <a:prstGeom prst="rect">
            <a:avLst/>
          </a:prstGeom>
        </p:spPr>
      </p:pic>
      <p:pic>
        <p:nvPicPr>
          <p:cNvPr id="9" name="Picture 8" descr="Graphical user interface&#10;&#10;AI-generated content may be incorrect.">
            <a:extLst>
              <a:ext uri="{FF2B5EF4-FFF2-40B4-BE49-F238E27FC236}">
                <a16:creationId xmlns:a16="http://schemas.microsoft.com/office/drawing/2014/main" id="{4742B314-6233-010C-E468-A3212D00F76E}"/>
              </a:ext>
            </a:extLst>
          </p:cNvPr>
          <p:cNvPicPr>
            <a:picLocks noChangeAspect="1"/>
          </p:cNvPicPr>
          <p:nvPr/>
        </p:nvPicPr>
        <p:blipFill>
          <a:blip r:embed="rId3">
            <a:extLst>
              <a:ext uri="{28A0092B-C50C-407E-A947-70E740481C1C}">
                <a14:useLocalDpi xmlns:a14="http://schemas.microsoft.com/office/drawing/2010/main" val="0"/>
              </a:ext>
            </a:extLst>
          </a:blip>
          <a:srcRect l="2892" t="7307" r="1848" b="2347"/>
          <a:stretch>
            <a:fillRect/>
          </a:stretch>
        </p:blipFill>
        <p:spPr>
          <a:xfrm>
            <a:off x="457200" y="1266949"/>
            <a:ext cx="3916806" cy="5477788"/>
          </a:xfrm>
          <a:prstGeom prst="rect">
            <a:avLst/>
          </a:prstGeom>
        </p:spPr>
      </p:pic>
      <p:sp>
        <p:nvSpPr>
          <p:cNvPr id="11" name="TextBox 10">
            <a:extLst>
              <a:ext uri="{FF2B5EF4-FFF2-40B4-BE49-F238E27FC236}">
                <a16:creationId xmlns:a16="http://schemas.microsoft.com/office/drawing/2014/main" id="{BF988564-4F59-E4F1-32AF-4900665ECFD7}"/>
              </a:ext>
            </a:extLst>
          </p:cNvPr>
          <p:cNvSpPr txBox="1"/>
          <p:nvPr/>
        </p:nvSpPr>
        <p:spPr>
          <a:xfrm>
            <a:off x="999308" y="1693055"/>
            <a:ext cx="2153194" cy="646331"/>
          </a:xfrm>
          <a:prstGeom prst="rect">
            <a:avLst/>
          </a:prstGeom>
          <a:noFill/>
        </p:spPr>
        <p:txBody>
          <a:bodyPr wrap="square">
            <a:spAutoFit/>
          </a:bodyPr>
          <a:lstStyle/>
          <a:p>
            <a:r>
              <a:rPr lang="en-US" dirty="0">
                <a:highlight>
                  <a:srgbClr val="FFFF00"/>
                </a:highlight>
              </a:rPr>
              <a:t>(Example Off-base Lodging Receipt)</a:t>
            </a:r>
          </a:p>
        </p:txBody>
      </p:sp>
      <p:sp>
        <p:nvSpPr>
          <p:cNvPr id="12" name="Title 1">
            <a:extLst>
              <a:ext uri="{FF2B5EF4-FFF2-40B4-BE49-F238E27FC236}">
                <a16:creationId xmlns:a16="http://schemas.microsoft.com/office/drawing/2014/main" id="{7CE82ECE-2BE5-9DB4-4C3B-5497A8169CD7}"/>
              </a:ext>
            </a:extLst>
          </p:cNvPr>
          <p:cNvSpPr>
            <a:spLocks noGrp="1"/>
          </p:cNvSpPr>
          <p:nvPr>
            <p:ph type="title"/>
          </p:nvPr>
        </p:nvSpPr>
        <p:spPr>
          <a:xfrm>
            <a:off x="-459179" y="-176458"/>
            <a:ext cx="8229600" cy="1143000"/>
          </a:xfrm>
        </p:spPr>
        <p:txBody>
          <a:bodyPr/>
          <a:lstStyle/>
          <a:p>
            <a:r>
              <a:rPr lang="en-US" dirty="0"/>
              <a:t>EXAMPLE OFF BASE LODGING RECEIPT</a:t>
            </a:r>
          </a:p>
        </p:txBody>
      </p:sp>
    </p:spTree>
    <p:extLst>
      <p:ext uri="{BB962C8B-B14F-4D97-AF65-F5344CB8AC3E}">
        <p14:creationId xmlns:p14="http://schemas.microsoft.com/office/powerpoint/2010/main" val="988514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0574-E123-89F3-C331-179B6D7A2260}"/>
              </a:ext>
            </a:extLst>
          </p:cNvPr>
          <p:cNvSpPr>
            <a:spLocks noGrp="1"/>
          </p:cNvSpPr>
          <p:nvPr>
            <p:ph type="title"/>
          </p:nvPr>
        </p:nvSpPr>
        <p:spPr>
          <a:xfrm>
            <a:off x="457200" y="790352"/>
            <a:ext cx="8229600" cy="1143000"/>
          </a:xfrm>
        </p:spPr>
        <p:txBody>
          <a:bodyPr/>
          <a:lstStyle/>
          <a:p>
            <a:r>
              <a:rPr lang="en-US" dirty="0"/>
              <a:t>LT JOE SHMOE attached all documents into his voucher as shown.</a:t>
            </a:r>
          </a:p>
        </p:txBody>
      </p:sp>
      <p:sp>
        <p:nvSpPr>
          <p:cNvPr id="3" name="Slide Number Placeholder 2">
            <a:extLst>
              <a:ext uri="{FF2B5EF4-FFF2-40B4-BE49-F238E27FC236}">
                <a16:creationId xmlns:a16="http://schemas.microsoft.com/office/drawing/2014/main" id="{28C2B696-FE82-5BD3-6AD5-3F4A61D35816}"/>
              </a:ext>
            </a:extLst>
          </p:cNvPr>
          <p:cNvSpPr>
            <a:spLocks noGrp="1"/>
          </p:cNvSpPr>
          <p:nvPr>
            <p:ph type="sldNum" sz="quarter" idx="12"/>
          </p:nvPr>
        </p:nvSpPr>
        <p:spPr/>
        <p:txBody>
          <a:bodyPr/>
          <a:lstStyle/>
          <a:p>
            <a:fld id="{87D59469-ADD3-384E-A448-37977C73F48E}" type="slidenum">
              <a:rPr lang="en-US" smtClean="0"/>
              <a:t>35</a:t>
            </a:fld>
            <a:endParaRPr lang="en-US"/>
          </a:p>
        </p:txBody>
      </p:sp>
      <p:pic>
        <p:nvPicPr>
          <p:cNvPr id="7" name="Picture 6" descr="Graphical user interface, application&#10;&#10;AI-generated content may be incorrect.">
            <a:extLst>
              <a:ext uri="{FF2B5EF4-FFF2-40B4-BE49-F238E27FC236}">
                <a16:creationId xmlns:a16="http://schemas.microsoft.com/office/drawing/2014/main" id="{D77D824A-3C29-F965-D1E5-2964F35BD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1820"/>
            <a:ext cx="6826915" cy="4666072"/>
          </a:xfrm>
          <a:prstGeom prst="rect">
            <a:avLst/>
          </a:prstGeom>
        </p:spPr>
      </p:pic>
      <p:sp>
        <p:nvSpPr>
          <p:cNvPr id="4" name="TextBox 3">
            <a:extLst>
              <a:ext uri="{FF2B5EF4-FFF2-40B4-BE49-F238E27FC236}">
                <a16:creationId xmlns:a16="http://schemas.microsoft.com/office/drawing/2014/main" id="{3E44F4D9-9DFB-5420-751B-703F7B530F50}"/>
              </a:ext>
            </a:extLst>
          </p:cNvPr>
          <p:cNvSpPr txBox="1"/>
          <p:nvPr/>
        </p:nvSpPr>
        <p:spPr>
          <a:xfrm>
            <a:off x="3428098" y="2410083"/>
            <a:ext cx="2447109" cy="369332"/>
          </a:xfrm>
          <a:prstGeom prst="rect">
            <a:avLst/>
          </a:prstGeom>
          <a:noFill/>
        </p:spPr>
        <p:txBody>
          <a:bodyPr wrap="square" rtlCol="0">
            <a:spAutoFit/>
          </a:bodyPr>
          <a:lstStyle/>
          <a:p>
            <a:r>
              <a:rPr lang="en-US" dirty="0"/>
              <a:t>HOTEL CNA </a:t>
            </a:r>
          </a:p>
        </p:txBody>
      </p:sp>
      <p:pic>
        <p:nvPicPr>
          <p:cNvPr id="5" name="Picture 4" descr="Icon&#10;&#10;AI-generated content may be incorrect.">
            <a:extLst>
              <a:ext uri="{FF2B5EF4-FFF2-40B4-BE49-F238E27FC236}">
                <a16:creationId xmlns:a16="http://schemas.microsoft.com/office/drawing/2014/main" id="{6BFBEA55-5264-DD0E-C565-E79124FD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652" y="2459772"/>
            <a:ext cx="269954" cy="269954"/>
          </a:xfrm>
          <a:prstGeom prst="rect">
            <a:avLst/>
          </a:prstGeom>
        </p:spPr>
      </p:pic>
      <p:sp>
        <p:nvSpPr>
          <p:cNvPr id="6" name="TextBox 5">
            <a:extLst>
              <a:ext uri="{FF2B5EF4-FFF2-40B4-BE49-F238E27FC236}">
                <a16:creationId xmlns:a16="http://schemas.microsoft.com/office/drawing/2014/main" id="{2E3B5703-BDC7-6E35-7275-A67651B1EFA7}"/>
              </a:ext>
            </a:extLst>
          </p:cNvPr>
          <p:cNvSpPr txBox="1"/>
          <p:nvPr/>
        </p:nvSpPr>
        <p:spPr>
          <a:xfrm>
            <a:off x="3055963" y="5789766"/>
            <a:ext cx="2608206" cy="369332"/>
          </a:xfrm>
          <a:prstGeom prst="rect">
            <a:avLst/>
          </a:prstGeom>
          <a:noFill/>
        </p:spPr>
        <p:txBody>
          <a:bodyPr wrap="square" rtlCol="0">
            <a:spAutoFit/>
          </a:bodyPr>
          <a:lstStyle/>
          <a:p>
            <a:r>
              <a:rPr lang="en-US" dirty="0"/>
              <a:t>Separate Lodging Taxes</a:t>
            </a:r>
          </a:p>
        </p:txBody>
      </p:sp>
      <p:pic>
        <p:nvPicPr>
          <p:cNvPr id="8" name="Picture 7" descr="Icon&#10;&#10;AI-generated content may be incorrect.">
            <a:extLst>
              <a:ext uri="{FF2B5EF4-FFF2-40B4-BE49-F238E27FC236}">
                <a16:creationId xmlns:a16="http://schemas.microsoft.com/office/drawing/2014/main" id="{0F204473-1395-5DD0-696F-80B24ED0C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959" y="5797694"/>
            <a:ext cx="269978" cy="269954"/>
          </a:xfrm>
          <a:prstGeom prst="rect">
            <a:avLst/>
          </a:prstGeom>
        </p:spPr>
      </p:pic>
      <p:pic>
        <p:nvPicPr>
          <p:cNvPr id="9" name="Picture 8" descr="Icon&#10;&#10;AI-generated content may be incorrect.">
            <a:extLst>
              <a:ext uri="{FF2B5EF4-FFF2-40B4-BE49-F238E27FC236}">
                <a16:creationId xmlns:a16="http://schemas.microsoft.com/office/drawing/2014/main" id="{156440D2-2F70-F170-8941-D187FE4CF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177" y="4840629"/>
            <a:ext cx="290223" cy="290223"/>
          </a:xfrm>
          <a:prstGeom prst="rect">
            <a:avLst/>
          </a:prstGeom>
        </p:spPr>
      </p:pic>
      <p:sp>
        <p:nvSpPr>
          <p:cNvPr id="10" name="TextBox 9">
            <a:extLst>
              <a:ext uri="{FF2B5EF4-FFF2-40B4-BE49-F238E27FC236}">
                <a16:creationId xmlns:a16="http://schemas.microsoft.com/office/drawing/2014/main" id="{31AFDCC1-C075-06E9-76A4-4F1E2FFBADE9}"/>
              </a:ext>
            </a:extLst>
          </p:cNvPr>
          <p:cNvSpPr txBox="1"/>
          <p:nvPr/>
        </p:nvSpPr>
        <p:spPr>
          <a:xfrm>
            <a:off x="3267897" y="4803183"/>
            <a:ext cx="2608206" cy="369332"/>
          </a:xfrm>
          <a:prstGeom prst="rect">
            <a:avLst/>
          </a:prstGeom>
          <a:noFill/>
        </p:spPr>
        <p:txBody>
          <a:bodyPr wrap="square" rtlCol="0">
            <a:spAutoFit/>
          </a:bodyPr>
          <a:lstStyle/>
          <a:p>
            <a:r>
              <a:rPr lang="en-US" dirty="0"/>
              <a:t>DAILY Lodging Rate</a:t>
            </a:r>
          </a:p>
        </p:txBody>
      </p:sp>
      <p:sp>
        <p:nvSpPr>
          <p:cNvPr id="11" name="TextBox 10">
            <a:extLst>
              <a:ext uri="{FF2B5EF4-FFF2-40B4-BE49-F238E27FC236}">
                <a16:creationId xmlns:a16="http://schemas.microsoft.com/office/drawing/2014/main" id="{8D2B6DE6-AFEC-D821-B0BD-F6854324417E}"/>
              </a:ext>
            </a:extLst>
          </p:cNvPr>
          <p:cNvSpPr txBox="1"/>
          <p:nvPr/>
        </p:nvSpPr>
        <p:spPr>
          <a:xfrm>
            <a:off x="6826915" y="4563291"/>
            <a:ext cx="2133600" cy="1477328"/>
          </a:xfrm>
          <a:prstGeom prst="rect">
            <a:avLst/>
          </a:prstGeom>
          <a:noFill/>
        </p:spPr>
        <p:txBody>
          <a:bodyPr wrap="square" rtlCol="0">
            <a:spAutoFit/>
          </a:bodyPr>
          <a:lstStyle/>
          <a:p>
            <a:r>
              <a:rPr lang="en-US" dirty="0"/>
              <a:t>LT JOE SMOE added the taxes from his hotel lodging receipt and inputted it as one expense.</a:t>
            </a:r>
          </a:p>
        </p:txBody>
      </p:sp>
      <p:sp>
        <p:nvSpPr>
          <p:cNvPr id="12" name="Arrow: Right 11">
            <a:extLst>
              <a:ext uri="{FF2B5EF4-FFF2-40B4-BE49-F238E27FC236}">
                <a16:creationId xmlns:a16="http://schemas.microsoft.com/office/drawing/2014/main" id="{FA7901EA-D089-62E5-5DDD-1E696B568C41}"/>
              </a:ext>
            </a:extLst>
          </p:cNvPr>
          <p:cNvSpPr/>
          <p:nvPr/>
        </p:nvSpPr>
        <p:spPr>
          <a:xfrm rot="10800000">
            <a:off x="6176333" y="5697029"/>
            <a:ext cx="696081" cy="4384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64966C8D-ECBF-8F95-7296-949BB148A265}"/>
              </a:ext>
            </a:extLst>
          </p:cNvPr>
          <p:cNvSpPr txBox="1">
            <a:spLocks/>
          </p:cNvSpPr>
          <p:nvPr/>
        </p:nvSpPr>
        <p:spPr>
          <a:xfrm>
            <a:off x="-1016527" y="-116210"/>
            <a:ext cx="8229600" cy="1143000"/>
          </a:xfrm>
          <a:prstGeom prst="rect">
            <a:avLst/>
          </a:prstGeom>
        </p:spPr>
        <p:txBody>
          <a:bodyPr vert="horz" lIns="91440" tIns="45720" rIns="91440" bIns="45720" rtlCol="0" anchor="ctr">
            <a:normAutofit/>
          </a:bodyPr>
          <a:lstStyle>
            <a:lvl1pPr algn="ctr" defTabSz="257168" rtl="0" eaLnBrk="1" latinLnBrk="0" hangingPunct="1">
              <a:spcBef>
                <a:spcPct val="0"/>
              </a:spcBef>
              <a:buNone/>
              <a:defRPr sz="2475" kern="1200">
                <a:solidFill>
                  <a:schemeClr val="tx1"/>
                </a:solidFill>
                <a:latin typeface="+mj-lt"/>
                <a:ea typeface="+mj-ea"/>
                <a:cs typeface="+mj-cs"/>
              </a:defRPr>
            </a:lvl1pPr>
          </a:lstStyle>
          <a:p>
            <a:endParaRPr lang="en-US" dirty="0"/>
          </a:p>
        </p:txBody>
      </p:sp>
      <p:sp>
        <p:nvSpPr>
          <p:cNvPr id="14" name="Title 1">
            <a:extLst>
              <a:ext uri="{FF2B5EF4-FFF2-40B4-BE49-F238E27FC236}">
                <a16:creationId xmlns:a16="http://schemas.microsoft.com/office/drawing/2014/main" id="{9B17279A-BCC1-BA5B-BDDC-1DBA01416771}"/>
              </a:ext>
            </a:extLst>
          </p:cNvPr>
          <p:cNvSpPr txBox="1">
            <a:spLocks/>
          </p:cNvSpPr>
          <p:nvPr/>
        </p:nvSpPr>
        <p:spPr>
          <a:xfrm>
            <a:off x="-459179" y="-176458"/>
            <a:ext cx="8229600" cy="1143000"/>
          </a:xfrm>
          <a:prstGeom prst="rect">
            <a:avLst/>
          </a:prstGeom>
        </p:spPr>
        <p:txBody>
          <a:bodyPr vert="horz" lIns="91440" tIns="45720" rIns="91440" bIns="45720" rtlCol="0" anchor="ctr">
            <a:normAutofit/>
          </a:bodyPr>
          <a:lstStyle>
            <a:lvl1pPr algn="ctr" defTabSz="257168" rtl="0" eaLnBrk="1" latinLnBrk="0" hangingPunct="1">
              <a:spcBef>
                <a:spcPct val="0"/>
              </a:spcBef>
              <a:buNone/>
              <a:defRPr sz="2475" kern="1200">
                <a:solidFill>
                  <a:schemeClr val="tx1"/>
                </a:solidFill>
                <a:latin typeface="+mj-lt"/>
                <a:ea typeface="+mj-ea"/>
                <a:cs typeface="+mj-cs"/>
              </a:defRPr>
            </a:lvl1pPr>
          </a:lstStyle>
          <a:p>
            <a:r>
              <a:rPr lang="en-US" dirty="0"/>
              <a:t>EXAMPLE OFF BASE LODGING RECEIPT</a:t>
            </a:r>
          </a:p>
        </p:txBody>
      </p:sp>
    </p:spTree>
    <p:extLst>
      <p:ext uri="{BB962C8B-B14F-4D97-AF65-F5344CB8AC3E}">
        <p14:creationId xmlns:p14="http://schemas.microsoft.com/office/powerpoint/2010/main" val="362113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3DE-DA50-738C-DD89-97812ED29E53}"/>
              </a:ext>
            </a:extLst>
          </p:cNvPr>
          <p:cNvSpPr>
            <a:spLocks noGrp="1"/>
          </p:cNvSpPr>
          <p:nvPr>
            <p:ph type="title"/>
          </p:nvPr>
        </p:nvSpPr>
        <p:spPr>
          <a:xfrm>
            <a:off x="457200" y="910364"/>
            <a:ext cx="8229600" cy="1143000"/>
          </a:xfrm>
        </p:spPr>
        <p:txBody>
          <a:bodyPr/>
          <a:lstStyle/>
          <a:p>
            <a:r>
              <a:rPr lang="en-US" dirty="0"/>
              <a:t>LT JOE SHMOE adjusted his lodging per diem to reflect the daily rate for each day of lodging as shown in his receipt. </a:t>
            </a:r>
          </a:p>
        </p:txBody>
      </p:sp>
      <p:sp>
        <p:nvSpPr>
          <p:cNvPr id="3" name="Slide Number Placeholder 2">
            <a:extLst>
              <a:ext uri="{FF2B5EF4-FFF2-40B4-BE49-F238E27FC236}">
                <a16:creationId xmlns:a16="http://schemas.microsoft.com/office/drawing/2014/main" id="{7E539F2F-52A3-6ABE-40D6-88EB2DD0FA60}"/>
              </a:ext>
            </a:extLst>
          </p:cNvPr>
          <p:cNvSpPr>
            <a:spLocks noGrp="1"/>
          </p:cNvSpPr>
          <p:nvPr>
            <p:ph type="sldNum" sz="quarter" idx="12"/>
          </p:nvPr>
        </p:nvSpPr>
        <p:spPr/>
        <p:txBody>
          <a:bodyPr/>
          <a:lstStyle/>
          <a:p>
            <a:fld id="{87D59469-ADD3-384E-A448-37977C73F48E}" type="slidenum">
              <a:rPr lang="en-US" smtClean="0"/>
              <a:t>36</a:t>
            </a:fld>
            <a:endParaRPr lang="en-US"/>
          </a:p>
        </p:txBody>
      </p:sp>
      <p:pic>
        <p:nvPicPr>
          <p:cNvPr id="5" name="Picture 4" descr="Table">
            <a:extLst>
              <a:ext uri="{FF2B5EF4-FFF2-40B4-BE49-F238E27FC236}">
                <a16:creationId xmlns:a16="http://schemas.microsoft.com/office/drawing/2014/main" id="{9C1CE796-08F5-A69A-548D-2573A7E1C4EB}"/>
              </a:ext>
            </a:extLst>
          </p:cNvPr>
          <p:cNvPicPr>
            <a:picLocks noChangeAspect="1"/>
          </p:cNvPicPr>
          <p:nvPr/>
        </p:nvPicPr>
        <p:blipFill>
          <a:blip r:embed="rId2">
            <a:extLst>
              <a:ext uri="{28A0092B-C50C-407E-A947-70E740481C1C}">
                <a14:useLocalDpi xmlns:a14="http://schemas.microsoft.com/office/drawing/2010/main" val="0"/>
              </a:ext>
            </a:extLst>
          </a:blip>
          <a:srcRect r="9440"/>
          <a:stretch>
            <a:fillRect/>
          </a:stretch>
        </p:blipFill>
        <p:spPr>
          <a:xfrm>
            <a:off x="636330" y="1993116"/>
            <a:ext cx="7662938" cy="4787218"/>
          </a:xfrm>
          <a:prstGeom prst="rect">
            <a:avLst/>
          </a:prstGeom>
        </p:spPr>
      </p:pic>
      <p:sp>
        <p:nvSpPr>
          <p:cNvPr id="4" name="Title 1">
            <a:extLst>
              <a:ext uri="{FF2B5EF4-FFF2-40B4-BE49-F238E27FC236}">
                <a16:creationId xmlns:a16="http://schemas.microsoft.com/office/drawing/2014/main" id="{24D7726F-D2E4-0899-7CE3-5E9CBB7CBFD4}"/>
              </a:ext>
            </a:extLst>
          </p:cNvPr>
          <p:cNvSpPr txBox="1">
            <a:spLocks/>
          </p:cNvSpPr>
          <p:nvPr/>
        </p:nvSpPr>
        <p:spPr>
          <a:xfrm>
            <a:off x="-1016527" y="-116210"/>
            <a:ext cx="8229600" cy="1143000"/>
          </a:xfrm>
          <a:prstGeom prst="rect">
            <a:avLst/>
          </a:prstGeom>
        </p:spPr>
        <p:txBody>
          <a:bodyPr vert="horz" lIns="91440" tIns="45720" rIns="91440" bIns="45720" rtlCol="0" anchor="ctr">
            <a:normAutofit/>
          </a:bodyPr>
          <a:lstStyle>
            <a:lvl1pPr algn="ctr" defTabSz="257168" rtl="0" eaLnBrk="1" latinLnBrk="0" hangingPunct="1">
              <a:spcBef>
                <a:spcPct val="0"/>
              </a:spcBef>
              <a:buNone/>
              <a:defRPr sz="2475" kern="1200">
                <a:solidFill>
                  <a:schemeClr val="tx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4831DF47-D2EF-DF83-6681-B708D27B35FB}"/>
              </a:ext>
            </a:extLst>
          </p:cNvPr>
          <p:cNvSpPr txBox="1">
            <a:spLocks/>
          </p:cNvSpPr>
          <p:nvPr/>
        </p:nvSpPr>
        <p:spPr>
          <a:xfrm>
            <a:off x="-459179" y="-176458"/>
            <a:ext cx="8229600" cy="1143000"/>
          </a:xfrm>
          <a:prstGeom prst="rect">
            <a:avLst/>
          </a:prstGeom>
        </p:spPr>
        <p:txBody>
          <a:bodyPr vert="horz" lIns="91440" tIns="45720" rIns="91440" bIns="45720" rtlCol="0" anchor="ctr">
            <a:normAutofit/>
          </a:bodyPr>
          <a:lstStyle>
            <a:lvl1pPr algn="ctr" defTabSz="257168" rtl="0" eaLnBrk="1" latinLnBrk="0" hangingPunct="1">
              <a:spcBef>
                <a:spcPct val="0"/>
              </a:spcBef>
              <a:buNone/>
              <a:defRPr sz="2475" kern="1200">
                <a:solidFill>
                  <a:schemeClr val="tx1"/>
                </a:solidFill>
                <a:latin typeface="+mj-lt"/>
                <a:ea typeface="+mj-ea"/>
                <a:cs typeface="+mj-cs"/>
              </a:defRPr>
            </a:lvl1pPr>
          </a:lstStyle>
          <a:p>
            <a:r>
              <a:rPr lang="en-US"/>
              <a:t>EXAMPLE OFF BASE LODGING RECEIPT</a:t>
            </a:r>
            <a:endParaRPr lang="en-US" dirty="0"/>
          </a:p>
        </p:txBody>
      </p:sp>
    </p:spTree>
    <p:extLst>
      <p:ext uri="{BB962C8B-B14F-4D97-AF65-F5344CB8AC3E}">
        <p14:creationId xmlns:p14="http://schemas.microsoft.com/office/powerpoint/2010/main" val="1178521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528" y="-116210"/>
            <a:ext cx="10595957" cy="1143000"/>
          </a:xfrm>
        </p:spPr>
        <p:txBody>
          <a:bodyPr>
            <a:normAutofit/>
          </a:bodyPr>
          <a:lstStyle/>
          <a:p>
            <a:r>
              <a:rPr lang="en-US" sz="3600" dirty="0"/>
              <a:t>How to ADJUST PERDIEM RATE</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D59469-ADD3-384E-A448-37977C73F48E}"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675"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2" y="2144664"/>
            <a:ext cx="8163098" cy="4713336"/>
          </a:xfrm>
          <a:prstGeom prst="rect">
            <a:avLst/>
          </a:prstGeom>
        </p:spPr>
      </p:pic>
      <p:sp>
        <p:nvSpPr>
          <p:cNvPr id="5" name="TextBox 4"/>
          <p:cNvSpPr txBox="1"/>
          <p:nvPr/>
        </p:nvSpPr>
        <p:spPr>
          <a:xfrm>
            <a:off x="1410787" y="968096"/>
            <a:ext cx="714102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STEP 1: Go to per diem tab</a:t>
            </a:r>
          </a:p>
          <a:p>
            <a:r>
              <a:rPr lang="en-US" sz="3200" dirty="0">
                <a:solidFill>
                  <a:prstClr val="black"/>
                </a:solidFill>
                <a:latin typeface="Calibri"/>
              </a:rPr>
              <a:t>STEP 2: </a:t>
            </a:r>
            <a:r>
              <a:rPr lang="en-US" sz="3200" dirty="0">
                <a:solidFill>
                  <a:prstClr val="black"/>
                </a:solidFill>
              </a:rPr>
              <a:t>Click “Adjust PER Diem Amounts”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D09EB5B7-E648-B05F-F671-9F27B5F468F1}"/>
              </a:ext>
            </a:extLst>
          </p:cNvPr>
          <p:cNvSpPr/>
          <p:nvPr/>
        </p:nvSpPr>
        <p:spPr>
          <a:xfrm>
            <a:off x="165463" y="4380412"/>
            <a:ext cx="815439" cy="978131"/>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41D5C0E-182B-8B8F-74A3-5AA2E99AD2CD}"/>
              </a:ext>
            </a:extLst>
          </p:cNvPr>
          <p:cNvSpPr/>
          <p:nvPr/>
        </p:nvSpPr>
        <p:spPr>
          <a:xfrm rot="6046909">
            <a:off x="7414360" y="2162765"/>
            <a:ext cx="637705" cy="464325"/>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98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226" y="-124047"/>
            <a:ext cx="8229600" cy="1143000"/>
          </a:xfrm>
        </p:spPr>
        <p:txBody>
          <a:bodyPr/>
          <a:lstStyle/>
          <a:p>
            <a:r>
              <a:rPr lang="en-US" dirty="0"/>
              <a:t>Adjusting Per Diem</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D59469-ADD3-384E-A448-37977C73F48E}"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675"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468"/>
            <a:ext cx="3631495" cy="46135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982" y="2493818"/>
            <a:ext cx="3383008" cy="4364182"/>
          </a:xfrm>
          <a:prstGeom prst="rect">
            <a:avLst/>
          </a:prstGeom>
        </p:spPr>
      </p:pic>
      <p:sp>
        <p:nvSpPr>
          <p:cNvPr id="6" name="TextBox 5"/>
          <p:cNvSpPr txBox="1"/>
          <p:nvPr/>
        </p:nvSpPr>
        <p:spPr>
          <a:xfrm>
            <a:off x="3707476" y="1433220"/>
            <a:ext cx="376566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Select the days that need to be adjusted</a:t>
            </a:r>
          </a:p>
        </p:txBody>
      </p:sp>
      <p:cxnSp>
        <p:nvCxnSpPr>
          <p:cNvPr id="7" name="Straight Arrow Connector 6"/>
          <p:cNvCxnSpPr/>
          <p:nvPr/>
        </p:nvCxnSpPr>
        <p:spPr>
          <a:xfrm flipH="1">
            <a:off x="2177935" y="1609139"/>
            <a:ext cx="1571106" cy="11506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73537" y="3893063"/>
            <a:ext cx="703808" cy="2051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6014" y="3361156"/>
            <a:ext cx="168844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Select meal rate specified in orders. This will change this rate.</a:t>
            </a:r>
          </a:p>
        </p:txBody>
      </p:sp>
      <p:sp>
        <p:nvSpPr>
          <p:cNvPr id="12" name="TextBox 11"/>
          <p:cNvSpPr txBox="1"/>
          <p:nvPr/>
        </p:nvSpPr>
        <p:spPr>
          <a:xfrm>
            <a:off x="3922440" y="5938617"/>
            <a:ext cx="187296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Adjust lodging cost Here.</a:t>
            </a:r>
          </a:p>
        </p:txBody>
      </p:sp>
      <p:cxnSp>
        <p:nvCxnSpPr>
          <p:cNvPr id="13" name="Straight Arrow Connector 12"/>
          <p:cNvCxnSpPr/>
          <p:nvPr/>
        </p:nvCxnSpPr>
        <p:spPr>
          <a:xfrm>
            <a:off x="5337078" y="6124928"/>
            <a:ext cx="5483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1FED5E9D-9234-995E-ACBD-416608BD14A9}"/>
              </a:ext>
            </a:extLst>
          </p:cNvPr>
          <p:cNvSpPr/>
          <p:nvPr/>
        </p:nvSpPr>
        <p:spPr>
          <a:xfrm rot="2150836">
            <a:off x="4792602" y="5143201"/>
            <a:ext cx="2914287" cy="24698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5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975" y="-82809"/>
            <a:ext cx="8229600" cy="1143000"/>
          </a:xfrm>
        </p:spPr>
        <p:txBody>
          <a:bodyPr/>
          <a:lstStyle/>
          <a:p>
            <a:r>
              <a:rPr lang="en-US" dirty="0"/>
              <a:t>Adjusting Per Diem</a:t>
            </a:r>
          </a:p>
        </p:txBody>
      </p:sp>
      <p:sp>
        <p:nvSpPr>
          <p:cNvPr id="3" name="Slide Number Placeholder 2"/>
          <p:cNvSpPr>
            <a:spLocks noGrp="1"/>
          </p:cNvSpPr>
          <p:nvPr>
            <p:ph type="sldNum" sz="quarter" idx="12"/>
          </p:nvPr>
        </p:nvSpPr>
        <p:spPr/>
        <p:txBody>
          <a:bodyPr/>
          <a:lstStyle/>
          <a:p>
            <a:fld id="{87D59469-ADD3-384E-A448-37977C73F48E}" type="slidenum">
              <a:rPr lang="en-US" smtClean="0"/>
              <a:t>39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92"/>
            <a:ext cx="6242858" cy="5797808"/>
          </a:xfrm>
          <a:prstGeom prst="rect">
            <a:avLst/>
          </a:prstGeom>
        </p:spPr>
      </p:pic>
      <p:sp>
        <p:nvSpPr>
          <p:cNvPr id="5" name="TextBox 4"/>
          <p:cNvSpPr txBox="1"/>
          <p:nvPr/>
        </p:nvSpPr>
        <p:spPr>
          <a:xfrm>
            <a:off x="6084916" y="1454862"/>
            <a:ext cx="3059084" cy="1477328"/>
          </a:xfrm>
          <a:prstGeom prst="rect">
            <a:avLst/>
          </a:prstGeom>
          <a:noFill/>
        </p:spPr>
        <p:txBody>
          <a:bodyPr wrap="square" rtlCol="0">
            <a:spAutoFit/>
          </a:bodyPr>
          <a:lstStyle/>
          <a:p>
            <a:r>
              <a:rPr lang="en-US" dirty="0"/>
              <a:t>If you check this box have a valid answer in the “Other </a:t>
            </a:r>
            <a:r>
              <a:rPr lang="en-US" dirty="0" err="1"/>
              <a:t>Auths</a:t>
            </a:r>
            <a:r>
              <a:rPr lang="en-US" dirty="0"/>
              <a:t> and Pre-Audits”. If NGIS was used and over per diem just write “NGIS used.”</a:t>
            </a:r>
          </a:p>
        </p:txBody>
      </p:sp>
      <p:cxnSp>
        <p:nvCxnSpPr>
          <p:cNvPr id="6" name="Straight Arrow Connector 5"/>
          <p:cNvCxnSpPr>
            <a:stCxn id="5" idx="1"/>
          </p:cNvCxnSpPr>
          <p:nvPr/>
        </p:nvCxnSpPr>
        <p:spPr>
          <a:xfrm flipH="1">
            <a:off x="2876204" y="2193526"/>
            <a:ext cx="3208712" cy="1846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67302" y="3848792"/>
            <a:ext cx="2219498" cy="923330"/>
          </a:xfrm>
          <a:prstGeom prst="rect">
            <a:avLst/>
          </a:prstGeom>
          <a:noFill/>
        </p:spPr>
        <p:txBody>
          <a:bodyPr wrap="square" rtlCol="0">
            <a:spAutoFit/>
          </a:bodyPr>
          <a:lstStyle/>
          <a:p>
            <a:r>
              <a:rPr lang="en-US" dirty="0"/>
              <a:t>“Method of Reimbursement” will be “Personal”</a:t>
            </a:r>
          </a:p>
        </p:txBody>
      </p:sp>
      <p:cxnSp>
        <p:nvCxnSpPr>
          <p:cNvPr id="11" name="Straight Arrow Connector 10"/>
          <p:cNvCxnSpPr>
            <a:stCxn id="10" idx="1"/>
          </p:cNvCxnSpPr>
          <p:nvPr/>
        </p:nvCxnSpPr>
        <p:spPr>
          <a:xfrm flipH="1">
            <a:off x="1396538" y="4310457"/>
            <a:ext cx="5070764" cy="86005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89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E491-3539-6046-4321-2C3967DB2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17315-95EC-57DD-54D4-50B7373DCBA3}"/>
              </a:ext>
            </a:extLst>
          </p:cNvPr>
          <p:cNvSpPr>
            <a:spLocks noGrp="1"/>
          </p:cNvSpPr>
          <p:nvPr>
            <p:ph type="title"/>
          </p:nvPr>
        </p:nvSpPr>
        <p:spPr>
          <a:xfrm>
            <a:off x="1175656" y="664027"/>
            <a:ext cx="7968343" cy="833263"/>
          </a:xfrm>
        </p:spPr>
        <p:txBody>
          <a:bodyPr>
            <a:noAutofit/>
          </a:bodyPr>
          <a:lstStyle/>
          <a:p>
            <a:r>
              <a:rPr lang="en-US" sz="3600" dirty="0"/>
              <a:t>Step 1: Select “Create New Document”</a:t>
            </a:r>
          </a:p>
        </p:txBody>
      </p:sp>
      <p:sp>
        <p:nvSpPr>
          <p:cNvPr id="4" name="Text Placeholder 3">
            <a:extLst>
              <a:ext uri="{FF2B5EF4-FFF2-40B4-BE49-F238E27FC236}">
                <a16:creationId xmlns:a16="http://schemas.microsoft.com/office/drawing/2014/main" id="{11A4E439-2C91-7A47-7618-1DA689350590}"/>
              </a:ext>
            </a:extLst>
          </p:cNvPr>
          <p:cNvSpPr>
            <a:spLocks noGrp="1"/>
          </p:cNvSpPr>
          <p:nvPr>
            <p:ph type="body" sz="half" idx="2"/>
          </p:nvPr>
        </p:nvSpPr>
        <p:spPr>
          <a:xfrm>
            <a:off x="457202" y="5590903"/>
            <a:ext cx="3008313" cy="535263"/>
          </a:xfrm>
        </p:spPr>
        <p:txBody>
          <a:bodyPr/>
          <a:lstStyle/>
          <a:p>
            <a:endParaRPr lang="en-US" dirty="0"/>
          </a:p>
        </p:txBody>
      </p:sp>
      <p:sp>
        <p:nvSpPr>
          <p:cNvPr id="5" name="Slide Number Placeholder 4">
            <a:extLst>
              <a:ext uri="{FF2B5EF4-FFF2-40B4-BE49-F238E27FC236}">
                <a16:creationId xmlns:a16="http://schemas.microsoft.com/office/drawing/2014/main" id="{D68168B8-7109-8B4A-53F9-EDEB01355FAD}"/>
              </a:ext>
            </a:extLst>
          </p:cNvPr>
          <p:cNvSpPr>
            <a:spLocks noGrp="1"/>
          </p:cNvSpPr>
          <p:nvPr>
            <p:ph type="sldNum" sz="quarter" idx="12"/>
          </p:nvPr>
        </p:nvSpPr>
        <p:spPr/>
        <p:txBody>
          <a:bodyPr/>
          <a:lstStyle/>
          <a:p>
            <a:fld id="{87D59469-ADD3-384E-A448-37977C73F48E}" type="slidenum">
              <a:rPr lang="en-US" smtClean="0"/>
              <a:t>4</a:t>
            </a:fld>
            <a:endParaRPr lang="en-US"/>
          </a:p>
        </p:txBody>
      </p:sp>
      <p:sp>
        <p:nvSpPr>
          <p:cNvPr id="6" name="Title 1">
            <a:extLst>
              <a:ext uri="{FF2B5EF4-FFF2-40B4-BE49-F238E27FC236}">
                <a16:creationId xmlns:a16="http://schemas.microsoft.com/office/drawing/2014/main" id="{CDD3BEC9-C181-C5C3-796A-4BB4469FF67F}"/>
              </a:ext>
            </a:extLst>
          </p:cNvPr>
          <p:cNvSpPr txBox="1">
            <a:spLocks/>
          </p:cNvSpPr>
          <p:nvPr/>
        </p:nvSpPr>
        <p:spPr>
          <a:xfrm>
            <a:off x="1441450" y="126403"/>
            <a:ext cx="5812790" cy="494529"/>
          </a:xfrm>
          <a:prstGeom prst="rect">
            <a:avLst/>
          </a:prstGeom>
        </p:spPr>
        <p:txBody>
          <a:bodyPr vert="horz" lIns="91440" tIns="45720" rIns="91440" bIns="45720" rtlCol="0" anchor="b">
            <a:normAutofit fontScale="92500" lnSpcReduction="20000"/>
          </a:bodyPr>
          <a:lstStyle>
            <a:lvl1pPr algn="l" defTabSz="257168" rtl="0" eaLnBrk="1" latinLnBrk="0" hangingPunct="1">
              <a:spcBef>
                <a:spcPct val="0"/>
              </a:spcBef>
              <a:buNone/>
              <a:defRPr sz="1125" b="1" kern="1200">
                <a:solidFill>
                  <a:schemeClr val="tx1"/>
                </a:solidFill>
                <a:latin typeface="+mj-lt"/>
                <a:ea typeface="+mj-ea"/>
                <a:cs typeface="+mj-cs"/>
              </a:defRPr>
            </a:lvl1pPr>
          </a:lstStyle>
          <a:p>
            <a:pPr algn="ctr"/>
            <a:r>
              <a:rPr lang="en-US" sz="3200" dirty="0"/>
              <a:t>HOW TO CREATE THE VOUCHER</a:t>
            </a:r>
          </a:p>
        </p:txBody>
      </p:sp>
      <p:pic>
        <p:nvPicPr>
          <p:cNvPr id="3" name="Picture 2">
            <a:extLst>
              <a:ext uri="{FF2B5EF4-FFF2-40B4-BE49-F238E27FC236}">
                <a16:creationId xmlns:a16="http://schemas.microsoft.com/office/drawing/2014/main" id="{8B4D5862-D815-B4DB-28E1-F8D5CCEF86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82" t="24059" r="10493"/>
          <a:stretch/>
        </p:blipFill>
        <p:spPr>
          <a:xfrm>
            <a:off x="171912" y="1540384"/>
            <a:ext cx="8800175" cy="4772881"/>
          </a:xfrm>
          <a:prstGeom prst="rect">
            <a:avLst/>
          </a:prstGeom>
        </p:spPr>
      </p:pic>
      <p:sp>
        <p:nvSpPr>
          <p:cNvPr id="11" name="Arrow: Right 10">
            <a:extLst>
              <a:ext uri="{FF2B5EF4-FFF2-40B4-BE49-F238E27FC236}">
                <a16:creationId xmlns:a16="http://schemas.microsoft.com/office/drawing/2014/main" id="{D744D0BD-13F0-3EC3-0AC0-8CAEC1D89A01}"/>
              </a:ext>
            </a:extLst>
          </p:cNvPr>
          <p:cNvSpPr/>
          <p:nvPr/>
        </p:nvSpPr>
        <p:spPr>
          <a:xfrm>
            <a:off x="5159827" y="2551612"/>
            <a:ext cx="1872343" cy="1004969"/>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835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01" y="-229494"/>
            <a:ext cx="8229600" cy="1143000"/>
          </a:xfrm>
        </p:spPr>
        <p:txBody>
          <a:bodyPr>
            <a:normAutofit/>
          </a:bodyPr>
          <a:lstStyle/>
          <a:p>
            <a:r>
              <a:rPr lang="en-US" sz="4400" dirty="0"/>
              <a:t>Rental Car Receipt </a:t>
            </a:r>
          </a:p>
        </p:txBody>
      </p:sp>
      <p:sp>
        <p:nvSpPr>
          <p:cNvPr id="3" name="Slide Number Placeholder 2"/>
          <p:cNvSpPr>
            <a:spLocks noGrp="1"/>
          </p:cNvSpPr>
          <p:nvPr>
            <p:ph type="sldNum" sz="quarter" idx="12"/>
          </p:nvPr>
        </p:nvSpPr>
        <p:spPr/>
        <p:txBody>
          <a:bodyPr/>
          <a:lstStyle/>
          <a:p>
            <a:fld id="{87D59469-ADD3-384E-A448-37977C73F48E}" type="slidenum">
              <a:rPr lang="en-US" smtClean="0"/>
              <a:t>40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394" y="1491535"/>
            <a:ext cx="5139178" cy="5278703"/>
          </a:xfrm>
          <a:prstGeom prst="rect">
            <a:avLst/>
          </a:prstGeom>
        </p:spPr>
      </p:pic>
      <p:sp>
        <p:nvSpPr>
          <p:cNvPr id="13" name="TextBox 12"/>
          <p:cNvSpPr txBox="1"/>
          <p:nvPr/>
        </p:nvSpPr>
        <p:spPr>
          <a:xfrm>
            <a:off x="7689273" y="4429650"/>
            <a:ext cx="1454727" cy="646331"/>
          </a:xfrm>
          <a:prstGeom prst="rect">
            <a:avLst/>
          </a:prstGeom>
          <a:noFill/>
        </p:spPr>
        <p:txBody>
          <a:bodyPr wrap="square" rtlCol="0">
            <a:spAutoFit/>
          </a:bodyPr>
          <a:lstStyle/>
          <a:p>
            <a:r>
              <a:rPr lang="en-US" dirty="0"/>
              <a:t>GARS should be listed</a:t>
            </a:r>
          </a:p>
        </p:txBody>
      </p:sp>
      <p:cxnSp>
        <p:nvCxnSpPr>
          <p:cNvPr id="14" name="Straight Arrow Connector 13"/>
          <p:cNvCxnSpPr>
            <a:cxnSpLocks/>
            <a:stCxn id="13" idx="1"/>
          </p:cNvCxnSpPr>
          <p:nvPr/>
        </p:nvCxnSpPr>
        <p:spPr>
          <a:xfrm flipH="1">
            <a:off x="6714608" y="4752816"/>
            <a:ext cx="974665" cy="9626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stCxn id="17" idx="1"/>
          </p:cNvCxnSpPr>
          <p:nvPr/>
        </p:nvCxnSpPr>
        <p:spPr>
          <a:xfrm flipH="1">
            <a:off x="4739905" y="6049477"/>
            <a:ext cx="2683360" cy="1127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423265" y="5633978"/>
            <a:ext cx="1720735" cy="830997"/>
          </a:xfrm>
          <a:prstGeom prst="rect">
            <a:avLst/>
          </a:prstGeom>
          <a:noFill/>
        </p:spPr>
        <p:txBody>
          <a:bodyPr wrap="square" rtlCol="0">
            <a:spAutoFit/>
          </a:bodyPr>
          <a:lstStyle/>
          <a:p>
            <a:r>
              <a:rPr lang="en-US" sz="1600" dirty="0">
                <a:solidFill>
                  <a:srgbClr val="FF0000"/>
                </a:solidFill>
              </a:rPr>
              <a:t>Must be final total (as shown)…not “estimated”</a:t>
            </a:r>
          </a:p>
        </p:txBody>
      </p:sp>
      <p:sp>
        <p:nvSpPr>
          <p:cNvPr id="7" name="TextBox 6">
            <a:extLst>
              <a:ext uri="{FF2B5EF4-FFF2-40B4-BE49-F238E27FC236}">
                <a16:creationId xmlns:a16="http://schemas.microsoft.com/office/drawing/2014/main" id="{EAB5B4FE-4BC6-88A6-DB38-86702EC10E6F}"/>
              </a:ext>
            </a:extLst>
          </p:cNvPr>
          <p:cNvSpPr txBox="1"/>
          <p:nvPr/>
        </p:nvSpPr>
        <p:spPr>
          <a:xfrm>
            <a:off x="1058091" y="639816"/>
            <a:ext cx="8944496" cy="954107"/>
          </a:xfrm>
          <a:prstGeom prst="rect">
            <a:avLst/>
          </a:prstGeom>
          <a:noFill/>
        </p:spPr>
        <p:txBody>
          <a:bodyPr wrap="square" rtlCol="0">
            <a:spAutoFit/>
          </a:bodyPr>
          <a:lstStyle/>
          <a:p>
            <a:r>
              <a:rPr lang="en-US" sz="2400" dirty="0"/>
              <a:t>RECEIPT MUST SHOW “FINAL” OR “TOTAL” COST. </a:t>
            </a:r>
            <a:r>
              <a:rPr lang="en-US" sz="2800" b="1" dirty="0">
                <a:solidFill>
                  <a:srgbClr val="FF0000"/>
                </a:solidFill>
              </a:rPr>
              <a:t>CANNOT SAY ESTIMATED.</a:t>
            </a:r>
            <a:endParaRPr lang="en-US" sz="2400" b="1" dirty="0">
              <a:solidFill>
                <a:srgbClr val="FF0000"/>
              </a:solidFill>
            </a:endParaRPr>
          </a:p>
        </p:txBody>
      </p:sp>
    </p:spTree>
    <p:extLst>
      <p:ext uri="{BB962C8B-B14F-4D97-AF65-F5344CB8AC3E}">
        <p14:creationId xmlns:p14="http://schemas.microsoft.com/office/powerpoint/2010/main" val="4085454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229" y="-74497"/>
            <a:ext cx="8229600" cy="1143000"/>
          </a:xfrm>
        </p:spPr>
        <p:txBody>
          <a:bodyPr/>
          <a:lstStyle/>
          <a:p>
            <a:r>
              <a:rPr lang="en-US" dirty="0"/>
              <a:t>Closing Remarks</a:t>
            </a:r>
          </a:p>
        </p:txBody>
      </p:sp>
      <p:sp>
        <p:nvSpPr>
          <p:cNvPr id="3" name="Slide Number Placeholder 2"/>
          <p:cNvSpPr>
            <a:spLocks noGrp="1"/>
          </p:cNvSpPr>
          <p:nvPr>
            <p:ph type="sldNum" sz="quarter" idx="12"/>
          </p:nvPr>
        </p:nvSpPr>
        <p:spPr/>
        <p:txBody>
          <a:bodyPr/>
          <a:lstStyle/>
          <a:p>
            <a:fld id="{87D59469-ADD3-384E-A448-37977C73F48E}" type="slidenum">
              <a:rPr lang="en-US" smtClean="0"/>
              <a:t>41</a:t>
            </a:fld>
            <a:endParaRPr lang="en-US"/>
          </a:p>
        </p:txBody>
      </p:sp>
      <p:sp>
        <p:nvSpPr>
          <p:cNvPr id="4" name="TextBox 3"/>
          <p:cNvSpPr txBox="1"/>
          <p:nvPr/>
        </p:nvSpPr>
        <p:spPr>
          <a:xfrm>
            <a:off x="91440" y="1280159"/>
            <a:ext cx="89943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you think you are authorized reimbursement for an expense add it to your voucher!</a:t>
            </a:r>
          </a:p>
          <a:p>
            <a:pPr marL="285750" indent="-285750">
              <a:buFont typeface="Arial" panose="020B0604020202020204" pitchFamily="34" charset="0"/>
              <a:buChar char="•"/>
            </a:pPr>
            <a:r>
              <a:rPr lang="en-US" dirty="0"/>
              <a:t>Utilize the JTR and other internet resources</a:t>
            </a:r>
          </a:p>
          <a:p>
            <a:pPr marL="285750" indent="-285750">
              <a:buFont typeface="Arial" panose="020B0604020202020204" pitchFamily="34" charset="0"/>
              <a:buChar char="•"/>
            </a:pPr>
            <a:r>
              <a:rPr lang="en-US" dirty="0"/>
              <a:t>Read your orders to fully understand what you are entitled to. </a:t>
            </a:r>
          </a:p>
          <a:p>
            <a:pPr marL="285750" indent="-285750">
              <a:buFont typeface="Arial" panose="020B0604020202020204" pitchFamily="34" charset="0"/>
              <a:buChar char="•"/>
            </a:pPr>
            <a:r>
              <a:rPr lang="en-US" dirty="0"/>
              <a:t>If any questions arise, please reach out to our travel distro at </a:t>
            </a:r>
            <a:r>
              <a:rPr lang="en-US" dirty="0">
                <a:hlinkClick r:id="rId2"/>
              </a:rPr>
              <a:t>cnrfc_n14_travel@us.navy.mil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6296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36A3-5DE8-6B78-5735-B4F72D365943}"/>
              </a:ext>
            </a:extLst>
          </p:cNvPr>
          <p:cNvSpPr>
            <a:spLocks noGrp="1"/>
          </p:cNvSpPr>
          <p:nvPr>
            <p:ph type="title"/>
          </p:nvPr>
        </p:nvSpPr>
        <p:spPr>
          <a:xfrm>
            <a:off x="1175657" y="664027"/>
            <a:ext cx="5817326" cy="833263"/>
          </a:xfrm>
        </p:spPr>
        <p:txBody>
          <a:bodyPr>
            <a:normAutofit/>
          </a:bodyPr>
          <a:lstStyle/>
          <a:p>
            <a:r>
              <a:rPr lang="en-US" sz="4000" dirty="0"/>
              <a:t>Step 2: Select “Voucher”</a:t>
            </a:r>
          </a:p>
        </p:txBody>
      </p:sp>
      <p:sp>
        <p:nvSpPr>
          <p:cNvPr id="4" name="Text Placeholder 3">
            <a:extLst>
              <a:ext uri="{FF2B5EF4-FFF2-40B4-BE49-F238E27FC236}">
                <a16:creationId xmlns:a16="http://schemas.microsoft.com/office/drawing/2014/main" id="{5517CCCE-3598-63FA-9A4B-78BBDEC73E9D}"/>
              </a:ext>
            </a:extLst>
          </p:cNvPr>
          <p:cNvSpPr>
            <a:spLocks noGrp="1"/>
          </p:cNvSpPr>
          <p:nvPr>
            <p:ph type="body" sz="half" idx="2"/>
          </p:nvPr>
        </p:nvSpPr>
        <p:spPr>
          <a:xfrm>
            <a:off x="457202" y="5590903"/>
            <a:ext cx="3008313" cy="535263"/>
          </a:xfrm>
        </p:spPr>
        <p:txBody>
          <a:bodyPr/>
          <a:lstStyle/>
          <a:p>
            <a:endParaRPr lang="en-US" dirty="0"/>
          </a:p>
        </p:txBody>
      </p:sp>
      <p:sp>
        <p:nvSpPr>
          <p:cNvPr id="5" name="Slide Number Placeholder 4">
            <a:extLst>
              <a:ext uri="{FF2B5EF4-FFF2-40B4-BE49-F238E27FC236}">
                <a16:creationId xmlns:a16="http://schemas.microsoft.com/office/drawing/2014/main" id="{38CA9D40-1A7B-C768-A205-3C797C21EB08}"/>
              </a:ext>
            </a:extLst>
          </p:cNvPr>
          <p:cNvSpPr>
            <a:spLocks noGrp="1"/>
          </p:cNvSpPr>
          <p:nvPr>
            <p:ph type="sldNum" sz="quarter" idx="12"/>
          </p:nvPr>
        </p:nvSpPr>
        <p:spPr/>
        <p:txBody>
          <a:bodyPr/>
          <a:lstStyle/>
          <a:p>
            <a:fld id="{87D59469-ADD3-384E-A448-37977C73F48E}" type="slidenum">
              <a:rPr lang="en-US" smtClean="0"/>
              <a:t>5</a:t>
            </a:fld>
            <a:endParaRPr lang="en-US"/>
          </a:p>
        </p:txBody>
      </p:sp>
      <p:sp>
        <p:nvSpPr>
          <p:cNvPr id="6" name="Title 1">
            <a:extLst>
              <a:ext uri="{FF2B5EF4-FFF2-40B4-BE49-F238E27FC236}">
                <a16:creationId xmlns:a16="http://schemas.microsoft.com/office/drawing/2014/main" id="{2C237379-CE9C-E7BF-D1D2-75556F64F8A6}"/>
              </a:ext>
            </a:extLst>
          </p:cNvPr>
          <p:cNvSpPr txBox="1">
            <a:spLocks/>
          </p:cNvSpPr>
          <p:nvPr/>
        </p:nvSpPr>
        <p:spPr>
          <a:xfrm>
            <a:off x="-280654" y="121920"/>
            <a:ext cx="5111750" cy="494529"/>
          </a:xfrm>
          <a:prstGeom prst="rect">
            <a:avLst/>
          </a:prstGeom>
        </p:spPr>
        <p:txBody>
          <a:bodyPr vert="horz" lIns="91440" tIns="45720" rIns="91440" bIns="45720" rtlCol="0" anchor="b">
            <a:normAutofit/>
          </a:bodyPr>
          <a:lstStyle>
            <a:lvl1pPr algn="l" defTabSz="257168" rtl="0" eaLnBrk="1" latinLnBrk="0" hangingPunct="1">
              <a:spcBef>
                <a:spcPct val="0"/>
              </a:spcBef>
              <a:buNone/>
              <a:defRPr sz="1125" b="1" kern="1200">
                <a:solidFill>
                  <a:schemeClr val="tx1"/>
                </a:solidFill>
                <a:latin typeface="+mj-lt"/>
                <a:ea typeface="+mj-ea"/>
                <a:cs typeface="+mj-cs"/>
              </a:defRPr>
            </a:lvl1pPr>
          </a:lstStyle>
          <a:p>
            <a:pPr algn="ctr"/>
            <a:r>
              <a:rPr lang="en-US" sz="2480" b="0" dirty="0"/>
              <a:t>Creating Voucher</a:t>
            </a:r>
          </a:p>
        </p:txBody>
      </p:sp>
      <p:pic>
        <p:nvPicPr>
          <p:cNvPr id="7" name="Content Placeholder 6">
            <a:extLst>
              <a:ext uri="{FF2B5EF4-FFF2-40B4-BE49-F238E27FC236}">
                <a16:creationId xmlns:a16="http://schemas.microsoft.com/office/drawing/2014/main" id="{7881BAE9-8CB3-BB92-0F0F-0C13CFD3882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261" t="18769" r="14640" b="5794"/>
          <a:stretch/>
        </p:blipFill>
        <p:spPr>
          <a:xfrm>
            <a:off x="103656" y="1497291"/>
            <a:ext cx="8936688" cy="4859069"/>
          </a:xfrm>
          <a:prstGeom prst="rect">
            <a:avLst/>
          </a:prstGeom>
        </p:spPr>
      </p:pic>
      <p:sp>
        <p:nvSpPr>
          <p:cNvPr id="11" name="Arrow: Right 10">
            <a:extLst>
              <a:ext uri="{FF2B5EF4-FFF2-40B4-BE49-F238E27FC236}">
                <a16:creationId xmlns:a16="http://schemas.microsoft.com/office/drawing/2014/main" id="{697F3DBC-A8BA-3C73-5F66-869DAFF2B3F9}"/>
              </a:ext>
            </a:extLst>
          </p:cNvPr>
          <p:cNvSpPr/>
          <p:nvPr/>
        </p:nvSpPr>
        <p:spPr>
          <a:xfrm>
            <a:off x="5277394" y="3535680"/>
            <a:ext cx="1872343" cy="1004969"/>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44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1716-967A-6347-34DE-C318DB5AE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7B81C-32B0-77B1-443D-CC186845BA93}"/>
              </a:ext>
            </a:extLst>
          </p:cNvPr>
          <p:cNvSpPr>
            <a:spLocks noGrp="1"/>
          </p:cNvSpPr>
          <p:nvPr>
            <p:ph type="title"/>
          </p:nvPr>
        </p:nvSpPr>
        <p:spPr>
          <a:xfrm>
            <a:off x="940527" y="715534"/>
            <a:ext cx="8352366" cy="833263"/>
          </a:xfrm>
        </p:spPr>
        <p:txBody>
          <a:bodyPr>
            <a:noAutofit/>
          </a:bodyPr>
          <a:lstStyle/>
          <a:p>
            <a:r>
              <a:rPr lang="en-US" sz="4800" dirty="0"/>
              <a:t>Step 3: Select “Create Voucher”</a:t>
            </a:r>
          </a:p>
        </p:txBody>
      </p:sp>
      <p:sp>
        <p:nvSpPr>
          <p:cNvPr id="4" name="Text Placeholder 3">
            <a:extLst>
              <a:ext uri="{FF2B5EF4-FFF2-40B4-BE49-F238E27FC236}">
                <a16:creationId xmlns:a16="http://schemas.microsoft.com/office/drawing/2014/main" id="{980B6709-ACEF-1A26-9B5F-7FF1B768AEFA}"/>
              </a:ext>
            </a:extLst>
          </p:cNvPr>
          <p:cNvSpPr>
            <a:spLocks noGrp="1"/>
          </p:cNvSpPr>
          <p:nvPr>
            <p:ph type="body" sz="half" idx="2"/>
          </p:nvPr>
        </p:nvSpPr>
        <p:spPr>
          <a:xfrm>
            <a:off x="457202" y="5590903"/>
            <a:ext cx="3008313" cy="535263"/>
          </a:xfrm>
        </p:spPr>
        <p:txBody>
          <a:bodyPr/>
          <a:lstStyle/>
          <a:p>
            <a:endParaRPr lang="en-US" dirty="0"/>
          </a:p>
        </p:txBody>
      </p:sp>
      <p:sp>
        <p:nvSpPr>
          <p:cNvPr id="5" name="Slide Number Placeholder 4">
            <a:extLst>
              <a:ext uri="{FF2B5EF4-FFF2-40B4-BE49-F238E27FC236}">
                <a16:creationId xmlns:a16="http://schemas.microsoft.com/office/drawing/2014/main" id="{5FE23EA4-37CB-820F-6A92-A306F7E9BE2A}"/>
              </a:ext>
            </a:extLst>
          </p:cNvPr>
          <p:cNvSpPr>
            <a:spLocks noGrp="1"/>
          </p:cNvSpPr>
          <p:nvPr>
            <p:ph type="sldNum" sz="quarter" idx="12"/>
          </p:nvPr>
        </p:nvSpPr>
        <p:spPr/>
        <p:txBody>
          <a:bodyPr/>
          <a:lstStyle/>
          <a:p>
            <a:fld id="{87D59469-ADD3-384E-A448-37977C73F48E}" type="slidenum">
              <a:rPr lang="en-US" smtClean="0"/>
              <a:t>6</a:t>
            </a:fld>
            <a:endParaRPr lang="en-US"/>
          </a:p>
        </p:txBody>
      </p:sp>
      <p:sp>
        <p:nvSpPr>
          <p:cNvPr id="6" name="Title 1">
            <a:extLst>
              <a:ext uri="{FF2B5EF4-FFF2-40B4-BE49-F238E27FC236}">
                <a16:creationId xmlns:a16="http://schemas.microsoft.com/office/drawing/2014/main" id="{3987C2DE-7CED-241C-A029-22A9C91DFBDC}"/>
              </a:ext>
            </a:extLst>
          </p:cNvPr>
          <p:cNvSpPr txBox="1">
            <a:spLocks/>
          </p:cNvSpPr>
          <p:nvPr/>
        </p:nvSpPr>
        <p:spPr>
          <a:xfrm>
            <a:off x="-280654" y="121920"/>
            <a:ext cx="5111750" cy="494529"/>
          </a:xfrm>
          <a:prstGeom prst="rect">
            <a:avLst/>
          </a:prstGeom>
        </p:spPr>
        <p:txBody>
          <a:bodyPr vert="horz" lIns="91440" tIns="45720" rIns="91440" bIns="45720" rtlCol="0" anchor="b">
            <a:normAutofit/>
          </a:bodyPr>
          <a:lstStyle>
            <a:lvl1pPr algn="l" defTabSz="257168" rtl="0" eaLnBrk="1" latinLnBrk="0" hangingPunct="1">
              <a:spcBef>
                <a:spcPct val="0"/>
              </a:spcBef>
              <a:buNone/>
              <a:defRPr sz="1125" b="1" kern="1200">
                <a:solidFill>
                  <a:schemeClr val="tx1"/>
                </a:solidFill>
                <a:latin typeface="+mj-lt"/>
                <a:ea typeface="+mj-ea"/>
                <a:cs typeface="+mj-cs"/>
              </a:defRPr>
            </a:lvl1pPr>
          </a:lstStyle>
          <a:p>
            <a:pPr algn="ctr"/>
            <a:r>
              <a:rPr lang="en-US" sz="2480" b="0" dirty="0"/>
              <a:t>Creating Voucher</a:t>
            </a:r>
          </a:p>
        </p:txBody>
      </p:sp>
      <p:sp>
        <p:nvSpPr>
          <p:cNvPr id="11" name="Arrow: Right 10">
            <a:extLst>
              <a:ext uri="{FF2B5EF4-FFF2-40B4-BE49-F238E27FC236}">
                <a16:creationId xmlns:a16="http://schemas.microsoft.com/office/drawing/2014/main" id="{B06BEF31-890F-65A5-9838-24A10CC37864}"/>
              </a:ext>
            </a:extLst>
          </p:cNvPr>
          <p:cNvSpPr/>
          <p:nvPr/>
        </p:nvSpPr>
        <p:spPr>
          <a:xfrm>
            <a:off x="5277394" y="3535680"/>
            <a:ext cx="1872343" cy="1004969"/>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E84C59-04F8-F2F4-332C-FE0B11C7C5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0" t="14482" r="10500" b="11084"/>
          <a:stretch/>
        </p:blipFill>
        <p:spPr>
          <a:xfrm>
            <a:off x="265611" y="1708997"/>
            <a:ext cx="8612778" cy="4647363"/>
          </a:xfrm>
          <a:prstGeom prst="rect">
            <a:avLst/>
          </a:prstGeom>
        </p:spPr>
      </p:pic>
      <p:sp>
        <p:nvSpPr>
          <p:cNvPr id="10" name="Rounded Rectangle 8">
            <a:extLst>
              <a:ext uri="{FF2B5EF4-FFF2-40B4-BE49-F238E27FC236}">
                <a16:creationId xmlns:a16="http://schemas.microsoft.com/office/drawing/2014/main" id="{425EE567-8555-06BF-43B6-C1311C96370B}"/>
              </a:ext>
            </a:extLst>
          </p:cNvPr>
          <p:cNvSpPr/>
          <p:nvPr/>
        </p:nvSpPr>
        <p:spPr>
          <a:xfrm>
            <a:off x="2546019" y="2213164"/>
            <a:ext cx="4051961" cy="162731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8BD0024C-D224-E564-9C4C-989278534CA8}"/>
              </a:ext>
            </a:extLst>
          </p:cNvPr>
          <p:cNvSpPr txBox="1"/>
          <p:nvPr/>
        </p:nvSpPr>
        <p:spPr>
          <a:xfrm>
            <a:off x="2661605" y="2296909"/>
            <a:ext cx="3731226" cy="1384995"/>
          </a:xfrm>
          <a:prstGeom prst="rect">
            <a:avLst/>
          </a:prstGeom>
          <a:noFill/>
        </p:spPr>
        <p:txBody>
          <a:bodyPr wrap="square" rtlCol="0">
            <a:spAutoFit/>
          </a:bodyPr>
          <a:lstStyle/>
          <a:p>
            <a:pPr algn="ctr"/>
            <a:r>
              <a:rPr lang="en-US" sz="2800" dirty="0"/>
              <a:t>Select the authorization that appears here to create a voucher for it</a:t>
            </a:r>
          </a:p>
        </p:txBody>
      </p:sp>
      <p:sp>
        <p:nvSpPr>
          <p:cNvPr id="13" name="TextBox 12">
            <a:extLst>
              <a:ext uri="{FF2B5EF4-FFF2-40B4-BE49-F238E27FC236}">
                <a16:creationId xmlns:a16="http://schemas.microsoft.com/office/drawing/2014/main" id="{42BA4F3A-4188-2848-F152-693510D6346A}"/>
              </a:ext>
            </a:extLst>
          </p:cNvPr>
          <p:cNvSpPr txBox="1"/>
          <p:nvPr/>
        </p:nvSpPr>
        <p:spPr>
          <a:xfrm>
            <a:off x="2786743" y="4284617"/>
            <a:ext cx="3675017" cy="1200329"/>
          </a:xfrm>
          <a:prstGeom prst="rect">
            <a:avLst/>
          </a:prstGeom>
          <a:noFill/>
        </p:spPr>
        <p:txBody>
          <a:bodyPr wrap="square" rtlCol="0">
            <a:spAutoFit/>
          </a:bodyPr>
          <a:lstStyle/>
          <a:p>
            <a:r>
              <a:rPr lang="en-US" i="1" dirty="0"/>
              <a:t>*If nothing populates in this drop down, please email the N14 Travel distro*</a:t>
            </a:r>
          </a:p>
          <a:p>
            <a:endParaRPr lang="en-US" dirty="0"/>
          </a:p>
        </p:txBody>
      </p:sp>
    </p:spTree>
    <p:extLst>
      <p:ext uri="{BB962C8B-B14F-4D97-AF65-F5344CB8AC3E}">
        <p14:creationId xmlns:p14="http://schemas.microsoft.com/office/powerpoint/2010/main" val="153121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D9CE-1430-7AB2-10D8-C2786E3AE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ACC2F-2937-19E3-2791-49A3E05EE43C}"/>
              </a:ext>
            </a:extLst>
          </p:cNvPr>
          <p:cNvSpPr>
            <a:spLocks noGrp="1"/>
          </p:cNvSpPr>
          <p:nvPr>
            <p:ph type="title"/>
          </p:nvPr>
        </p:nvSpPr>
        <p:spPr>
          <a:xfrm>
            <a:off x="975361" y="882700"/>
            <a:ext cx="9144000" cy="988135"/>
          </a:xfrm>
        </p:spPr>
        <p:txBody>
          <a:bodyPr>
            <a:noAutofit/>
          </a:bodyPr>
          <a:lstStyle/>
          <a:p>
            <a:r>
              <a:rPr lang="en-US" sz="3200" dirty="0"/>
              <a:t>Step 4: “Click Vouchers” tab to locate an already created voucher to continue to edit </a:t>
            </a:r>
          </a:p>
        </p:txBody>
      </p:sp>
      <p:sp>
        <p:nvSpPr>
          <p:cNvPr id="4" name="Text Placeholder 3">
            <a:extLst>
              <a:ext uri="{FF2B5EF4-FFF2-40B4-BE49-F238E27FC236}">
                <a16:creationId xmlns:a16="http://schemas.microsoft.com/office/drawing/2014/main" id="{7CA41829-8311-F3B4-E2E1-7E6E3DFE99D2}"/>
              </a:ext>
            </a:extLst>
          </p:cNvPr>
          <p:cNvSpPr>
            <a:spLocks noGrp="1"/>
          </p:cNvSpPr>
          <p:nvPr>
            <p:ph type="body" sz="half" idx="2"/>
          </p:nvPr>
        </p:nvSpPr>
        <p:spPr>
          <a:xfrm>
            <a:off x="457202" y="5590903"/>
            <a:ext cx="3008313" cy="535263"/>
          </a:xfrm>
        </p:spPr>
        <p:txBody>
          <a:bodyPr/>
          <a:lstStyle/>
          <a:p>
            <a:endParaRPr lang="en-US" dirty="0"/>
          </a:p>
        </p:txBody>
      </p:sp>
      <p:sp>
        <p:nvSpPr>
          <p:cNvPr id="5" name="Slide Number Placeholder 4">
            <a:extLst>
              <a:ext uri="{FF2B5EF4-FFF2-40B4-BE49-F238E27FC236}">
                <a16:creationId xmlns:a16="http://schemas.microsoft.com/office/drawing/2014/main" id="{9D33EB30-4921-0F2D-800D-591D8890A86A}"/>
              </a:ext>
            </a:extLst>
          </p:cNvPr>
          <p:cNvSpPr>
            <a:spLocks noGrp="1"/>
          </p:cNvSpPr>
          <p:nvPr>
            <p:ph type="sldNum" sz="quarter" idx="12"/>
          </p:nvPr>
        </p:nvSpPr>
        <p:spPr/>
        <p:txBody>
          <a:bodyPr/>
          <a:lstStyle/>
          <a:p>
            <a:fld id="{87D59469-ADD3-384E-A448-37977C73F48E}" type="slidenum">
              <a:rPr lang="en-US" smtClean="0"/>
              <a:t>7</a:t>
            </a:fld>
            <a:endParaRPr lang="en-US"/>
          </a:p>
        </p:txBody>
      </p:sp>
      <p:sp>
        <p:nvSpPr>
          <p:cNvPr id="6" name="Title 1">
            <a:extLst>
              <a:ext uri="{FF2B5EF4-FFF2-40B4-BE49-F238E27FC236}">
                <a16:creationId xmlns:a16="http://schemas.microsoft.com/office/drawing/2014/main" id="{4FD6AEDE-F7B6-003C-9C7C-921D6803E7F3}"/>
              </a:ext>
            </a:extLst>
          </p:cNvPr>
          <p:cNvSpPr txBox="1">
            <a:spLocks/>
          </p:cNvSpPr>
          <p:nvPr/>
        </p:nvSpPr>
        <p:spPr>
          <a:xfrm>
            <a:off x="-280654" y="121920"/>
            <a:ext cx="5111750" cy="494529"/>
          </a:xfrm>
          <a:prstGeom prst="rect">
            <a:avLst/>
          </a:prstGeom>
        </p:spPr>
        <p:txBody>
          <a:bodyPr vert="horz" lIns="91440" tIns="45720" rIns="91440" bIns="45720" rtlCol="0" anchor="b">
            <a:normAutofit/>
          </a:bodyPr>
          <a:lstStyle>
            <a:lvl1pPr algn="l" defTabSz="257168" rtl="0" eaLnBrk="1" latinLnBrk="0" hangingPunct="1">
              <a:spcBef>
                <a:spcPct val="0"/>
              </a:spcBef>
              <a:buNone/>
              <a:defRPr sz="1125" b="1" kern="1200">
                <a:solidFill>
                  <a:schemeClr val="tx1"/>
                </a:solidFill>
                <a:latin typeface="+mj-lt"/>
                <a:ea typeface="+mj-ea"/>
                <a:cs typeface="+mj-cs"/>
              </a:defRPr>
            </a:lvl1pPr>
          </a:lstStyle>
          <a:p>
            <a:pPr algn="ctr"/>
            <a:r>
              <a:rPr lang="en-US" sz="2480" b="0" dirty="0"/>
              <a:t>Creating Voucher</a:t>
            </a:r>
          </a:p>
        </p:txBody>
      </p:sp>
      <p:sp>
        <p:nvSpPr>
          <p:cNvPr id="11" name="Arrow: Right 10">
            <a:extLst>
              <a:ext uri="{FF2B5EF4-FFF2-40B4-BE49-F238E27FC236}">
                <a16:creationId xmlns:a16="http://schemas.microsoft.com/office/drawing/2014/main" id="{4705ED7C-9239-D5BF-5453-34C575FC4A8C}"/>
              </a:ext>
            </a:extLst>
          </p:cNvPr>
          <p:cNvSpPr/>
          <p:nvPr/>
        </p:nvSpPr>
        <p:spPr>
          <a:xfrm>
            <a:off x="5277394" y="3535680"/>
            <a:ext cx="1872343" cy="1004969"/>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8" name="Picture 7" descr="Graphical user interface, application">
            <a:extLst>
              <a:ext uri="{FF2B5EF4-FFF2-40B4-BE49-F238E27FC236}">
                <a16:creationId xmlns:a16="http://schemas.microsoft.com/office/drawing/2014/main" id="{47D39FDE-92E3-7A78-AC03-DDE6237AD0AE}"/>
              </a:ext>
            </a:extLst>
          </p:cNvPr>
          <p:cNvPicPr>
            <a:picLocks noChangeAspect="1"/>
          </p:cNvPicPr>
          <p:nvPr/>
        </p:nvPicPr>
        <p:blipFill>
          <a:blip r:embed="rId2">
            <a:extLst>
              <a:ext uri="{28A0092B-C50C-407E-A947-70E740481C1C}">
                <a14:useLocalDpi xmlns:a14="http://schemas.microsoft.com/office/drawing/2010/main" val="0"/>
              </a:ext>
            </a:extLst>
          </a:blip>
          <a:srcRect l="6121" t="27583" r="4555"/>
          <a:stretch/>
        </p:blipFill>
        <p:spPr>
          <a:xfrm>
            <a:off x="180341" y="1815049"/>
            <a:ext cx="8783317" cy="4723873"/>
          </a:xfrm>
          <a:prstGeom prst="rect">
            <a:avLst/>
          </a:prstGeom>
        </p:spPr>
      </p:pic>
      <p:sp>
        <p:nvSpPr>
          <p:cNvPr id="9" name="Arrow: Right 8">
            <a:extLst>
              <a:ext uri="{FF2B5EF4-FFF2-40B4-BE49-F238E27FC236}">
                <a16:creationId xmlns:a16="http://schemas.microsoft.com/office/drawing/2014/main" id="{FF581C4D-6E86-6CBD-551F-FCEC93694397}"/>
              </a:ext>
            </a:extLst>
          </p:cNvPr>
          <p:cNvSpPr/>
          <p:nvPr/>
        </p:nvSpPr>
        <p:spPr>
          <a:xfrm rot="10800000">
            <a:off x="2527301" y="4319682"/>
            <a:ext cx="1872343" cy="1004969"/>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F9560E-CE03-9952-7AC9-C228F2C2B1C4}"/>
              </a:ext>
            </a:extLst>
          </p:cNvPr>
          <p:cNvSpPr txBox="1"/>
          <p:nvPr/>
        </p:nvSpPr>
        <p:spPr>
          <a:xfrm>
            <a:off x="2133600" y="2710107"/>
            <a:ext cx="4659086" cy="646331"/>
          </a:xfrm>
          <a:prstGeom prst="rect">
            <a:avLst/>
          </a:prstGeom>
          <a:noFill/>
        </p:spPr>
        <p:txBody>
          <a:bodyPr wrap="square" rtlCol="0">
            <a:spAutoFit/>
          </a:bodyPr>
          <a:lstStyle/>
          <a:p>
            <a:r>
              <a:rPr lang="en-US" dirty="0"/>
              <a:t>If you cannot find what you are looking for make sure this button is clicked.</a:t>
            </a:r>
          </a:p>
        </p:txBody>
      </p:sp>
      <p:sp>
        <p:nvSpPr>
          <p:cNvPr id="7" name="Arrow: Right 6">
            <a:extLst>
              <a:ext uri="{FF2B5EF4-FFF2-40B4-BE49-F238E27FC236}">
                <a16:creationId xmlns:a16="http://schemas.microsoft.com/office/drawing/2014/main" id="{4B4324EC-6506-9EF9-8FA5-DD3B0069E57C}"/>
              </a:ext>
            </a:extLst>
          </p:cNvPr>
          <p:cNvSpPr/>
          <p:nvPr/>
        </p:nvSpPr>
        <p:spPr>
          <a:xfrm rot="3448621">
            <a:off x="4576104" y="3465652"/>
            <a:ext cx="1027611" cy="6901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22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2" y="1814328"/>
            <a:ext cx="8163098" cy="5043672"/>
          </a:xfrm>
          <a:prstGeom prst="rect">
            <a:avLst/>
          </a:prstGeom>
        </p:spPr>
      </p:pic>
      <p:sp>
        <p:nvSpPr>
          <p:cNvPr id="2" name="Title 1"/>
          <p:cNvSpPr>
            <a:spLocks noGrp="1"/>
          </p:cNvSpPr>
          <p:nvPr>
            <p:ph type="title"/>
          </p:nvPr>
        </p:nvSpPr>
        <p:spPr>
          <a:xfrm>
            <a:off x="980902" y="-91122"/>
            <a:ext cx="8229600" cy="1143000"/>
          </a:xfrm>
        </p:spPr>
        <p:txBody>
          <a:bodyPr/>
          <a:lstStyle/>
          <a:p>
            <a:r>
              <a:rPr lang="en-US" dirty="0"/>
              <a:t>How to Upload in Voucher </a:t>
            </a:r>
          </a:p>
        </p:txBody>
      </p:sp>
      <p:sp>
        <p:nvSpPr>
          <p:cNvPr id="3" name="Slide Number Placeholder 2"/>
          <p:cNvSpPr>
            <a:spLocks noGrp="1"/>
          </p:cNvSpPr>
          <p:nvPr>
            <p:ph type="sldNum" sz="quarter" idx="12"/>
          </p:nvPr>
        </p:nvSpPr>
        <p:spPr/>
        <p:txBody>
          <a:bodyPr/>
          <a:lstStyle/>
          <a:p>
            <a:fld id="{87D59469-ADD3-384E-A448-37977C73F48E}" type="slidenum">
              <a:rPr lang="en-US" smtClean="0"/>
              <a:t>8</a:t>
            </a:fld>
            <a:endParaRPr lang="en-US"/>
          </a:p>
        </p:txBody>
      </p:sp>
      <p:sp>
        <p:nvSpPr>
          <p:cNvPr id="4" name="TextBox 3"/>
          <p:cNvSpPr txBox="1"/>
          <p:nvPr/>
        </p:nvSpPr>
        <p:spPr>
          <a:xfrm>
            <a:off x="676102" y="964276"/>
            <a:ext cx="8163098" cy="830997"/>
          </a:xfrm>
          <a:prstGeom prst="rect">
            <a:avLst/>
          </a:prstGeom>
          <a:noFill/>
        </p:spPr>
        <p:txBody>
          <a:bodyPr wrap="square" rtlCol="0">
            <a:spAutoFit/>
          </a:bodyPr>
          <a:lstStyle/>
          <a:p>
            <a:r>
              <a:rPr lang="en-US" sz="2400" dirty="0"/>
              <a:t>All documents will be attached in the “EXPENSES” tab.</a:t>
            </a:r>
          </a:p>
          <a:p>
            <a:r>
              <a:rPr lang="en-US" sz="2400" dirty="0"/>
              <a:t>Click on the “EXPENSES” tab (on the left side.)</a:t>
            </a:r>
          </a:p>
        </p:txBody>
      </p:sp>
      <p:sp>
        <p:nvSpPr>
          <p:cNvPr id="5" name="TextBox 4"/>
          <p:cNvSpPr txBox="1"/>
          <p:nvPr/>
        </p:nvSpPr>
        <p:spPr>
          <a:xfrm>
            <a:off x="0" y="3669845"/>
            <a:ext cx="1108333" cy="830997"/>
          </a:xfrm>
          <a:prstGeom prst="rect">
            <a:avLst/>
          </a:prstGeom>
          <a:noFill/>
        </p:spPr>
        <p:txBody>
          <a:bodyPr wrap="square" rtlCol="0">
            <a:spAutoFit/>
          </a:bodyPr>
          <a:lstStyle/>
          <a:p>
            <a:r>
              <a:rPr lang="en-US" sz="1600" dirty="0"/>
              <a:t>Expenses are added in this tab</a:t>
            </a:r>
          </a:p>
        </p:txBody>
      </p:sp>
      <p:sp>
        <p:nvSpPr>
          <p:cNvPr id="13" name="TextBox 12"/>
          <p:cNvSpPr txBox="1"/>
          <p:nvPr/>
        </p:nvSpPr>
        <p:spPr>
          <a:xfrm>
            <a:off x="5324254" y="2850671"/>
            <a:ext cx="2133600" cy="646331"/>
          </a:xfrm>
          <a:prstGeom prst="rect">
            <a:avLst/>
          </a:prstGeom>
          <a:noFill/>
        </p:spPr>
        <p:txBody>
          <a:bodyPr wrap="square" rtlCol="0">
            <a:spAutoFit/>
          </a:bodyPr>
          <a:lstStyle/>
          <a:p>
            <a:r>
              <a:rPr lang="en-US" dirty="0"/>
              <a:t>Click here to create a new expense item.</a:t>
            </a:r>
          </a:p>
        </p:txBody>
      </p:sp>
      <p:sp>
        <p:nvSpPr>
          <p:cNvPr id="9" name="Arrow: Right 8">
            <a:extLst>
              <a:ext uri="{FF2B5EF4-FFF2-40B4-BE49-F238E27FC236}">
                <a16:creationId xmlns:a16="http://schemas.microsoft.com/office/drawing/2014/main" id="{28419866-6DE4-7EE8-971B-E9143BF6D5C5}"/>
              </a:ext>
            </a:extLst>
          </p:cNvPr>
          <p:cNvSpPr/>
          <p:nvPr/>
        </p:nvSpPr>
        <p:spPr>
          <a:xfrm rot="2817936">
            <a:off x="7146428" y="3511612"/>
            <a:ext cx="562029" cy="437848"/>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EECC30E-A66F-C17F-6CB6-5E0CB0769626}"/>
              </a:ext>
            </a:extLst>
          </p:cNvPr>
          <p:cNvSpPr/>
          <p:nvPr/>
        </p:nvSpPr>
        <p:spPr>
          <a:xfrm>
            <a:off x="722701" y="4352330"/>
            <a:ext cx="499597" cy="377728"/>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25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7747"/>
            <a:ext cx="8229600" cy="1143000"/>
          </a:xfrm>
        </p:spPr>
        <p:txBody>
          <a:bodyPr/>
          <a:lstStyle/>
          <a:p>
            <a:r>
              <a:rPr lang="en-US" dirty="0"/>
              <a:t>Uploading Orders/ORDMODS and Signature Page to DTS </a:t>
            </a:r>
          </a:p>
        </p:txBody>
      </p:sp>
      <p:sp>
        <p:nvSpPr>
          <p:cNvPr id="3" name="Slide Number Placeholder 2"/>
          <p:cNvSpPr>
            <a:spLocks noGrp="1"/>
          </p:cNvSpPr>
          <p:nvPr>
            <p:ph type="sldNum" sz="quarter" idx="12"/>
          </p:nvPr>
        </p:nvSpPr>
        <p:spPr/>
        <p:txBody>
          <a:bodyPr/>
          <a:lstStyle/>
          <a:p>
            <a:fld id="{87D59469-ADD3-384E-A448-37977C73F48E}" type="slidenum">
              <a:rPr lang="en-US" smtClean="0"/>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18105"/>
          <a:stretch/>
        </p:blipFill>
        <p:spPr>
          <a:xfrm>
            <a:off x="336404" y="2178253"/>
            <a:ext cx="8471191" cy="4357444"/>
          </a:xfrm>
          <a:prstGeom prst="rect">
            <a:avLst/>
          </a:prstGeom>
        </p:spPr>
      </p:pic>
      <p:sp>
        <p:nvSpPr>
          <p:cNvPr id="8" name="Arrow: Right 7">
            <a:extLst>
              <a:ext uri="{FF2B5EF4-FFF2-40B4-BE49-F238E27FC236}">
                <a16:creationId xmlns:a16="http://schemas.microsoft.com/office/drawing/2014/main" id="{0AA4A47E-CF0C-EEEB-B8DD-AA53E3765395}"/>
              </a:ext>
            </a:extLst>
          </p:cNvPr>
          <p:cNvSpPr/>
          <p:nvPr/>
        </p:nvSpPr>
        <p:spPr>
          <a:xfrm>
            <a:off x="2032962" y="4852465"/>
            <a:ext cx="662531" cy="519696"/>
          </a:xfrm>
          <a:prstGeom prst="rightArrow">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0D1337-2F40-1114-DBAC-E36FC77AD3F8}"/>
              </a:ext>
            </a:extLst>
          </p:cNvPr>
          <p:cNvSpPr txBox="1"/>
          <p:nvPr/>
        </p:nvSpPr>
        <p:spPr>
          <a:xfrm>
            <a:off x="457200" y="1035253"/>
            <a:ext cx="8471191" cy="1077218"/>
          </a:xfrm>
          <a:prstGeom prst="rect">
            <a:avLst/>
          </a:prstGeom>
          <a:noFill/>
        </p:spPr>
        <p:txBody>
          <a:bodyPr wrap="square" rtlCol="0">
            <a:spAutoFit/>
          </a:bodyPr>
          <a:lstStyle/>
          <a:p>
            <a:r>
              <a:rPr lang="en-US" sz="2400" dirty="0"/>
              <a:t>Select from the drop down the type of expense you need to add.</a:t>
            </a:r>
          </a:p>
          <a:p>
            <a:r>
              <a:rPr lang="en-US" sz="2000" i="1" dirty="0"/>
              <a:t>*If you cannot find the exact type you need, you can just select “documents” and attach your receipt to it.* </a:t>
            </a:r>
          </a:p>
        </p:txBody>
      </p:sp>
    </p:spTree>
    <p:extLst>
      <p:ext uri="{BB962C8B-B14F-4D97-AF65-F5344CB8AC3E}">
        <p14:creationId xmlns:p14="http://schemas.microsoft.com/office/powerpoint/2010/main" val="3232808736"/>
      </p:ext>
    </p:extLst>
  </p:cSld>
  <p:clrMapOvr>
    <a:masterClrMapping/>
  </p:clrMapOvr>
</p:sld>
</file>

<file path=ppt/theme/theme1.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KNBAR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KN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KNBAR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KN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KNBAR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KNBAR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KNBAR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KNBAR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KNBAR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NRF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9FC125C5148246928307737FC60747" ma:contentTypeVersion="4" ma:contentTypeDescription="Create a new document." ma:contentTypeScope="" ma:versionID="b2fb6d6cae2d689d9ebc4ad1dbc849ff">
  <xsd:schema xmlns:xsd="http://www.w3.org/2001/XMLSchema" xmlns:xs="http://www.w3.org/2001/XMLSchema" xmlns:p="http://schemas.microsoft.com/office/2006/metadata/properties" xmlns:ns2="18075a3f-af83-48d6-8053-5e0368989969" targetNamespace="http://schemas.microsoft.com/office/2006/metadata/properties" ma:root="true" ma:fieldsID="20b821dc85bbaccf1e9fdbaa365a8709" ns2:_="">
    <xsd:import namespace="18075a3f-af83-48d6-8053-5e03689899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75a3f-af83-48d6-8053-5e0368989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10B26-3423-4213-81B5-01F963F9309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8075a3f-af83-48d6-8053-5e036898996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7D503F-78BF-46DF-9135-0A2568A8F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075a3f-af83-48d6-8053-5e0368989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7099D1-71D7-4134-8AA9-EECDFD596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10048</TotalTime>
  <Words>1807</Words>
  <Application>Microsoft Office PowerPoint</Application>
  <PresentationFormat>On-screen Show (4:3)</PresentationFormat>
  <Paragraphs>219</Paragraphs>
  <Slides>41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Monotype Sorts</vt:lpstr>
      <vt:lpstr>Rockwell</vt:lpstr>
      <vt:lpstr>Times New Roman</vt:lpstr>
      <vt:lpstr>Default Design</vt:lpstr>
      <vt:lpstr>BRKNBARC</vt:lpstr>
      <vt:lpstr>CNRFC</vt:lpstr>
      <vt:lpstr>PowerPoint Presentation</vt:lpstr>
      <vt:lpstr>REQUIRED DOCUMENTS IN VOUCHER</vt:lpstr>
      <vt:lpstr>EXAMPLE OF PERFECT VOUCHER</vt:lpstr>
      <vt:lpstr>Step 1: Select “Create New Document”</vt:lpstr>
      <vt:lpstr>Step 2: Select “Voucher”</vt:lpstr>
      <vt:lpstr>Step 3: Select “Create Voucher”</vt:lpstr>
      <vt:lpstr>Step 4: “Click Vouchers” tab to locate an already created voucher to continue to edit </vt:lpstr>
      <vt:lpstr>How to Upload in Voucher </vt:lpstr>
      <vt:lpstr>Uploading Orders/ORDMODS and Signature Page to DTS </vt:lpstr>
      <vt:lpstr>For Example: When adding your Orders, you would select “Documents,” then select “Travel orders.”  </vt:lpstr>
      <vt:lpstr>Once you’ve selected what type of document you are adding, it will prompt you to attach the file/receipt.</vt:lpstr>
      <vt:lpstr>If you have anything you would like us to know about the expense type it in the notes!</vt:lpstr>
      <vt:lpstr>How to Find your Orders/ORDMODS and  Signature Page</vt:lpstr>
      <vt:lpstr>How to Find Orders/ORDMODS and Signature Page</vt:lpstr>
      <vt:lpstr>How to Find Orders/ORDMODS and Signature Page</vt:lpstr>
      <vt:lpstr>How to Find Orders/ORDMODS and Signature Page</vt:lpstr>
      <vt:lpstr>How to Find Orders/ORDMODS and Signature Page</vt:lpstr>
      <vt:lpstr>Itinerary VS Invoice</vt:lpstr>
      <vt:lpstr>PowerPoint Presentation</vt:lpstr>
      <vt:lpstr>CWT SATO Invoice Retrieval </vt:lpstr>
      <vt:lpstr>PowerPoint Presentation</vt:lpstr>
      <vt:lpstr>Uploading the CWT SATO Invoice</vt:lpstr>
      <vt:lpstr>HOW TO ACCOUNT FOR  TRAVEL BY POV </vt:lpstr>
      <vt:lpstr>QUICK INFO ABOUT POV TRAVEL</vt:lpstr>
      <vt:lpstr>How to Upload in Voucher </vt:lpstr>
      <vt:lpstr>HOW TO ACCOUNT FOR POV MILEAGE</vt:lpstr>
      <vt:lpstr>HOW TO ACCOUNT FOR POV MILEAGE</vt:lpstr>
      <vt:lpstr>HOW TO ACCOUNT FOR POV MILEAGE</vt:lpstr>
      <vt:lpstr>HOW TO ACCOUNT FOR POV MILEAGE</vt:lpstr>
      <vt:lpstr>PowerPoint Presentation</vt:lpstr>
      <vt:lpstr>HOW TO ACCOUNT FOR  LODGING </vt:lpstr>
      <vt:lpstr>QUICK INFO ABOUT LODGING</vt:lpstr>
      <vt:lpstr>EXAMPLE OFFBASE LODGING: LT JOE SHMOE</vt:lpstr>
      <vt:lpstr>EXAMPLE OFF BASE LODGING RECEIPT</vt:lpstr>
      <vt:lpstr>LT JOE SHMOE attached all documents into his voucher as shown.</vt:lpstr>
      <vt:lpstr>LT JOE SHMOE adjusted his lodging per diem to reflect the daily rate for each day of lodging as shown in his receipt. </vt:lpstr>
      <vt:lpstr>How to ADJUST PERDIEM RATE</vt:lpstr>
      <vt:lpstr>Adjusting Per Diem</vt:lpstr>
      <vt:lpstr>Adjusting Per Diem</vt:lpstr>
      <vt:lpstr>Rental Car Receipt </vt:lpstr>
      <vt:lpstr>Closing Remarks</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Reserve In Competition, Crisis, and Conflict</dc:title>
  <dc:creator>Radomile, David M (Mouth) CDR USN COMNAVRESFOR NOR VA (USA)</dc:creator>
  <cp:lastModifiedBy>Bass, Kathleen D LTJG USN (USA)</cp:lastModifiedBy>
  <cp:revision>321</cp:revision>
  <cp:lastPrinted>2023-03-28T15:00:35Z</cp:lastPrinted>
  <dcterms:created xsi:type="dcterms:W3CDTF">2021-10-04T22:02:00Z</dcterms:created>
  <dcterms:modified xsi:type="dcterms:W3CDTF">2025-08-08T14:11:01Z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0x010100489FC125C5148246928307737FC60747</vt:lpwstr>
  </property>
  <property fmtid="{D5CDD505-2E9C-101B-9397-08002B2CF9AE}" pid="3" name="_dlc_DocIdItemGuid">
    <vt:lpwstr>0a4482e3-3b84-43e9-9f03-bab2d2b8326c</vt:lpwstr>
  </property>
</Properties>
</file>